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8B796DA-7B4D-4AAB-BF55-754544B4B799}" type="datetimeFigureOut">
              <a:rPr lang="es-CO" smtClean="0"/>
              <a:pPr/>
              <a:t>31/08/2011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3D67D9B-E91F-45BD-8F96-C056209017D0}" type="slidenum">
              <a:rPr lang="es-CO" smtClean="0"/>
              <a:pPr/>
              <a:t>‹Nº›</a:t>
            </a:fld>
            <a:endParaRPr lang="es-CO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96DA-7B4D-4AAB-BF55-754544B4B799}" type="datetimeFigureOut">
              <a:rPr lang="es-CO" smtClean="0"/>
              <a:pPr/>
              <a:t>31/08/2011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7D9B-E91F-45BD-8F96-C056209017D0}" type="slidenum">
              <a:rPr lang="es-CO" smtClean="0"/>
              <a:pPr/>
              <a:t>‹Nº›</a:t>
            </a:fld>
            <a:endParaRPr lang="es-CO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96DA-7B4D-4AAB-BF55-754544B4B799}" type="datetimeFigureOut">
              <a:rPr lang="es-CO" smtClean="0"/>
              <a:pPr/>
              <a:t>31/08/2011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7D9B-E91F-45BD-8F96-C056209017D0}" type="slidenum">
              <a:rPr lang="es-CO" smtClean="0"/>
              <a:pPr/>
              <a:t>‹Nº›</a:t>
            </a:fld>
            <a:endParaRPr lang="es-CO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96DA-7B4D-4AAB-BF55-754544B4B799}" type="datetimeFigureOut">
              <a:rPr lang="es-CO" smtClean="0"/>
              <a:pPr/>
              <a:t>31/08/2011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7D9B-E91F-45BD-8F96-C056209017D0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96DA-7B4D-4AAB-BF55-754544B4B799}" type="datetimeFigureOut">
              <a:rPr lang="es-CO" smtClean="0"/>
              <a:pPr/>
              <a:t>31/08/2011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7D9B-E91F-45BD-8F96-C056209017D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96DA-7B4D-4AAB-BF55-754544B4B799}" type="datetimeFigureOut">
              <a:rPr lang="es-CO" smtClean="0"/>
              <a:pPr/>
              <a:t>31/08/2011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7D9B-E91F-45BD-8F96-C056209017D0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96DA-7B4D-4AAB-BF55-754544B4B799}" type="datetimeFigureOut">
              <a:rPr lang="es-CO" smtClean="0"/>
              <a:pPr/>
              <a:t>31/08/2011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7D9B-E91F-45BD-8F96-C056209017D0}" type="slidenum">
              <a:rPr lang="es-CO" smtClean="0"/>
              <a:pPr/>
              <a:t>‹Nº›</a:t>
            </a:fld>
            <a:endParaRPr lang="es-CO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96DA-7B4D-4AAB-BF55-754544B4B799}" type="datetimeFigureOut">
              <a:rPr lang="es-CO" smtClean="0"/>
              <a:pPr/>
              <a:t>31/08/2011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7D9B-E91F-45BD-8F96-C056209017D0}" type="slidenum">
              <a:rPr lang="es-CO" smtClean="0"/>
              <a:pPr/>
              <a:t>‹Nº›</a:t>
            </a:fld>
            <a:endParaRPr lang="es-CO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96DA-7B4D-4AAB-BF55-754544B4B799}" type="datetimeFigureOut">
              <a:rPr lang="es-CO" smtClean="0"/>
              <a:pPr/>
              <a:t>31/08/2011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7D9B-E91F-45BD-8F96-C056209017D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96DA-7B4D-4AAB-BF55-754544B4B799}" type="datetimeFigureOut">
              <a:rPr lang="es-CO" smtClean="0"/>
              <a:pPr/>
              <a:t>31/08/2011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7D9B-E91F-45BD-8F96-C056209017D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96DA-7B4D-4AAB-BF55-754544B4B799}" type="datetimeFigureOut">
              <a:rPr lang="es-CO" smtClean="0"/>
              <a:pPr/>
              <a:t>31/08/2011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67D9B-E91F-45BD-8F96-C056209017D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8B796DA-7B4D-4AAB-BF55-754544B4B799}" type="datetimeFigureOut">
              <a:rPr lang="es-CO" smtClean="0"/>
              <a:pPr/>
              <a:t>31/08/2011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3D67D9B-E91F-45BD-8F96-C056209017D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1470025"/>
          </a:xfrm>
        </p:spPr>
        <p:txBody>
          <a:bodyPr>
            <a:normAutofit/>
          </a:bodyPr>
          <a:lstStyle/>
          <a:p>
            <a:r>
              <a:rPr lang="es-CO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Programación General</a:t>
            </a:r>
            <a:endParaRPr lang="es-CO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Camilo Andrés Salazar González</a:t>
            </a:r>
            <a:endParaRPr lang="es-CO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611560" y="234888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6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FORTRAN</a:t>
            </a:r>
            <a:endParaRPr lang="es-CO" sz="6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952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800" b="1" dirty="0" smtClean="0"/>
              <a:t>Ciclos Fortran</a:t>
            </a:r>
            <a:endParaRPr lang="es-CO" sz="4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CO" sz="3200" b="1" dirty="0" err="1" smtClean="0"/>
              <a:t>While</a:t>
            </a:r>
            <a:endParaRPr lang="es-CO" sz="3200" b="1" dirty="0" smtClean="0"/>
          </a:p>
          <a:p>
            <a:pPr marL="0" indent="0">
              <a:buNone/>
            </a:pPr>
            <a:endParaRPr lang="es-CO" b="1" dirty="0"/>
          </a:p>
          <a:p>
            <a:pPr marL="0" indent="0">
              <a:buNone/>
            </a:pPr>
            <a:r>
              <a:rPr lang="es-CO" b="1" dirty="0" smtClean="0"/>
              <a:t>do</a:t>
            </a:r>
            <a:endParaRPr lang="es-CO" b="1" dirty="0"/>
          </a:p>
          <a:p>
            <a:pPr marL="0" indent="0">
              <a:buNone/>
            </a:pPr>
            <a:r>
              <a:rPr lang="es-CO" dirty="0" smtClean="0"/>
              <a:t>	</a:t>
            </a:r>
            <a:r>
              <a:rPr lang="es-CO" dirty="0" err="1" smtClean="0"/>
              <a:t>if</a:t>
            </a:r>
            <a:r>
              <a:rPr lang="es-CO" dirty="0" smtClean="0"/>
              <a:t> </a:t>
            </a:r>
            <a:r>
              <a:rPr lang="es-CO" dirty="0"/>
              <a:t>(</a:t>
            </a:r>
            <a:r>
              <a:rPr lang="es-CO" dirty="0" err="1"/>
              <a:t>expr</a:t>
            </a:r>
            <a:r>
              <a:rPr lang="es-CO" dirty="0"/>
              <a:t> lógica) </a:t>
            </a:r>
            <a:r>
              <a:rPr lang="es-CO" b="1" dirty="0" err="1"/>
              <a:t>exit</a:t>
            </a:r>
            <a:endParaRPr lang="es-CO" b="1" dirty="0"/>
          </a:p>
          <a:p>
            <a:pPr marL="0" indent="0">
              <a:buNone/>
            </a:pPr>
            <a:r>
              <a:rPr lang="es-CO" dirty="0" smtClean="0"/>
              <a:t>	sentencias</a:t>
            </a:r>
            <a:endParaRPr lang="es-CO" dirty="0"/>
          </a:p>
          <a:p>
            <a:pPr marL="0" indent="0">
              <a:buNone/>
            </a:pPr>
            <a:r>
              <a:rPr lang="es-CO" b="1" dirty="0" err="1"/>
              <a:t>end</a:t>
            </a:r>
            <a:r>
              <a:rPr lang="es-CO" b="1" dirty="0"/>
              <a:t> do</a:t>
            </a:r>
            <a:endParaRPr lang="es-CO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CO" sz="3200" b="1" dirty="0" err="1" smtClean="0"/>
              <a:t>Until</a:t>
            </a:r>
            <a:endParaRPr lang="es-CO" sz="3200" b="1" dirty="0" smtClean="0"/>
          </a:p>
          <a:p>
            <a:pPr marL="0" indent="0">
              <a:buNone/>
            </a:pPr>
            <a:endParaRPr lang="es-CO" b="1" dirty="0"/>
          </a:p>
          <a:p>
            <a:pPr marL="0" indent="0">
              <a:buNone/>
            </a:pPr>
            <a:r>
              <a:rPr lang="es-CO" b="1" dirty="0" smtClean="0"/>
              <a:t>do</a:t>
            </a:r>
          </a:p>
          <a:p>
            <a:pPr marL="0" indent="0">
              <a:buNone/>
            </a:pPr>
            <a:r>
              <a:rPr lang="es-CO" dirty="0" smtClean="0"/>
              <a:t>	sentencias</a:t>
            </a:r>
          </a:p>
          <a:p>
            <a:pPr marL="0" indent="0">
              <a:buNone/>
            </a:pPr>
            <a:r>
              <a:rPr lang="es-CO" dirty="0" smtClean="0"/>
              <a:t>	</a:t>
            </a:r>
            <a:r>
              <a:rPr lang="es-CO" dirty="0" err="1" smtClean="0"/>
              <a:t>if</a:t>
            </a:r>
            <a:r>
              <a:rPr lang="es-CO" dirty="0" smtClean="0"/>
              <a:t> (</a:t>
            </a:r>
            <a:r>
              <a:rPr lang="es-CO" dirty="0" err="1" smtClean="0"/>
              <a:t>expr</a:t>
            </a:r>
            <a:r>
              <a:rPr lang="es-CO" dirty="0" smtClean="0"/>
              <a:t> lógica) </a:t>
            </a:r>
            <a:r>
              <a:rPr lang="es-CO" b="1" dirty="0" err="1" smtClean="0"/>
              <a:t>exit</a:t>
            </a:r>
            <a:endParaRPr lang="es-CO" dirty="0" smtClean="0"/>
          </a:p>
          <a:p>
            <a:pPr marL="0" indent="0">
              <a:buNone/>
            </a:pPr>
            <a:r>
              <a:rPr lang="es-CO" b="1" dirty="0" err="1" smtClean="0"/>
              <a:t>end</a:t>
            </a:r>
            <a:r>
              <a:rPr lang="es-CO" b="1" dirty="0" smtClean="0"/>
              <a:t> do</a:t>
            </a:r>
            <a:endParaRPr lang="es-CO" dirty="0" smtClean="0"/>
          </a:p>
          <a:p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112388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z="4800" b="1" dirty="0"/>
              <a:t>Arreglos</a:t>
            </a:r>
            <a:endParaRPr lang="es-CO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79512" y="2240280"/>
            <a:ext cx="4752528" cy="3877056"/>
          </a:xfrm>
        </p:spPr>
        <p:txBody>
          <a:bodyPr/>
          <a:lstStyle/>
          <a:p>
            <a:r>
              <a:rPr lang="es-CO" dirty="0"/>
              <a:t>Arreglos </a:t>
            </a:r>
            <a:r>
              <a:rPr lang="es-CO" dirty="0" smtClean="0"/>
              <a:t>Unidimensionales</a:t>
            </a:r>
          </a:p>
          <a:p>
            <a:endParaRPr lang="es-CO" dirty="0"/>
          </a:p>
          <a:p>
            <a:endParaRPr lang="es-CO" dirty="0" smtClean="0"/>
          </a:p>
          <a:p>
            <a:endParaRPr lang="es-CO" dirty="0" smtClean="0"/>
          </a:p>
          <a:p>
            <a:r>
              <a:rPr lang="es-CO" dirty="0"/>
              <a:t>Arreglos </a:t>
            </a:r>
            <a:r>
              <a:rPr lang="es-CO" dirty="0" err="1"/>
              <a:t>Multi</a:t>
            </a:r>
            <a:r>
              <a:rPr lang="es-CO" dirty="0"/>
              <a:t>-dimensionales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4860031" y="2240280"/>
            <a:ext cx="3960441" cy="3877056"/>
          </a:xfrm>
        </p:spPr>
        <p:txBody>
          <a:bodyPr/>
          <a:lstStyle/>
          <a:p>
            <a:r>
              <a:rPr lang="es-CO" b="1" dirty="0"/>
              <a:t>real, </a:t>
            </a:r>
            <a:r>
              <a:rPr lang="es-CO" b="1" dirty="0" err="1"/>
              <a:t>dimension</a:t>
            </a:r>
            <a:r>
              <a:rPr lang="es-CO" b="1" dirty="0"/>
              <a:t> (20) :: </a:t>
            </a:r>
            <a:r>
              <a:rPr lang="es-CO" b="1" dirty="0" smtClean="0"/>
              <a:t>d</a:t>
            </a:r>
          </a:p>
          <a:p>
            <a:pPr marL="411480" lvl="1" indent="0">
              <a:buNone/>
            </a:pPr>
            <a:r>
              <a:rPr lang="es-CO" dirty="0"/>
              <a:t>declara a d como un arreglo del tipo real con 20 </a:t>
            </a:r>
            <a:r>
              <a:rPr lang="es-CO" dirty="0" smtClean="0"/>
              <a:t>elementos.</a:t>
            </a:r>
          </a:p>
          <a:p>
            <a:pPr marL="411480" lvl="1" indent="0">
              <a:buNone/>
            </a:pPr>
            <a:endParaRPr lang="es-CO" dirty="0" smtClean="0"/>
          </a:p>
          <a:p>
            <a:r>
              <a:rPr lang="es-CO" b="1" dirty="0"/>
              <a:t>real Arreglo(3,5</a:t>
            </a:r>
            <a:r>
              <a:rPr lang="es-CO" b="1" dirty="0" smtClean="0"/>
              <a:t>)</a:t>
            </a:r>
          </a:p>
          <a:p>
            <a:pPr marL="411480" lvl="1" indent="0">
              <a:buNone/>
            </a:pPr>
            <a:r>
              <a:rPr lang="es-CO" dirty="0"/>
              <a:t>declara a </a:t>
            </a:r>
            <a:r>
              <a:rPr lang="es-CO" dirty="0" smtClean="0"/>
              <a:t>Arreglo </a:t>
            </a:r>
            <a:r>
              <a:rPr lang="es-CO" dirty="0"/>
              <a:t>como un arreglo del tipo </a:t>
            </a:r>
            <a:r>
              <a:rPr lang="es-CO" dirty="0" smtClean="0"/>
              <a:t>real de 3x5</a:t>
            </a:r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401750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 smtClean="0"/>
              <a:t>Subprogramas</a:t>
            </a:r>
            <a:endParaRPr lang="es-CO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O" sz="2800" b="1" dirty="0" err="1" smtClean="0"/>
              <a:t>Funcion</a:t>
            </a:r>
            <a:endParaRPr lang="es-CO" sz="2800" b="1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err="1" smtClean="0"/>
              <a:t>tipo</a:t>
            </a:r>
            <a:r>
              <a:rPr lang="en-US" b="1" dirty="0" smtClean="0"/>
              <a:t> function </a:t>
            </a:r>
            <a:r>
              <a:rPr lang="en-US" i="1" dirty="0" err="1" smtClean="0"/>
              <a:t>nombre</a:t>
            </a:r>
            <a:r>
              <a:rPr lang="en-US" i="1" dirty="0" smtClean="0"/>
              <a:t> (</a:t>
            </a:r>
            <a:r>
              <a:rPr lang="en-US" i="1" dirty="0" err="1" smtClean="0"/>
              <a:t>lista_de</a:t>
            </a:r>
            <a:r>
              <a:rPr lang="en-US" i="1" dirty="0" smtClean="0"/>
              <a:t> </a:t>
            </a:r>
            <a:r>
              <a:rPr lang="en-US" i="1" dirty="0" err="1" smtClean="0"/>
              <a:t>parámetros</a:t>
            </a:r>
            <a:r>
              <a:rPr lang="en-US" i="1" dirty="0" smtClean="0"/>
              <a:t>) </a:t>
            </a:r>
          </a:p>
          <a:p>
            <a:pPr>
              <a:buNone/>
            </a:pPr>
            <a:r>
              <a:rPr lang="en-US" dirty="0" err="1" smtClean="0"/>
              <a:t>declaraciones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 : </a:t>
            </a:r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dirty="0" err="1" smtClean="0"/>
              <a:t>sentencias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 : </a:t>
            </a:r>
          </a:p>
          <a:p>
            <a:pPr>
              <a:buNone/>
            </a:pPr>
            <a:r>
              <a:rPr lang="en-US" b="1" dirty="0" smtClean="0"/>
              <a:t>return</a:t>
            </a:r>
          </a:p>
          <a:p>
            <a:pPr>
              <a:buNone/>
            </a:pPr>
            <a:r>
              <a:rPr lang="en-US" b="1" dirty="0" smtClean="0"/>
              <a:t>end</a:t>
            </a:r>
            <a:endParaRPr lang="es-CO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s-CO" sz="2800" b="1" dirty="0" smtClean="0"/>
              <a:t> </a:t>
            </a:r>
            <a:r>
              <a:rPr lang="es-CO" sz="2800" b="1" dirty="0" smtClean="0"/>
              <a:t>Subrutina.</a:t>
            </a:r>
            <a:endParaRPr lang="es-CO" sz="28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CO" b="1" dirty="0" err="1" smtClean="0"/>
              <a:t>subroutine</a:t>
            </a:r>
            <a:r>
              <a:rPr lang="es-CO" b="1" dirty="0" smtClean="0"/>
              <a:t> </a:t>
            </a:r>
            <a:r>
              <a:rPr lang="es-CO" i="1" dirty="0" smtClean="0"/>
              <a:t>nombre (</a:t>
            </a:r>
            <a:r>
              <a:rPr lang="es-CO" i="1" dirty="0" err="1" smtClean="0"/>
              <a:t>lista_de_parámetros</a:t>
            </a:r>
            <a:r>
              <a:rPr lang="es-CO" i="1" dirty="0" smtClean="0"/>
              <a:t>) </a:t>
            </a:r>
          </a:p>
          <a:p>
            <a:pPr>
              <a:buNone/>
            </a:pPr>
            <a:r>
              <a:rPr lang="es-CO" i="1" dirty="0" smtClean="0"/>
              <a:t>declaraciones </a:t>
            </a:r>
          </a:p>
          <a:p>
            <a:pPr>
              <a:buNone/>
            </a:pPr>
            <a:r>
              <a:rPr lang="es-CO" dirty="0" smtClean="0"/>
              <a:t> </a:t>
            </a:r>
            <a:r>
              <a:rPr lang="es-CO" i="1" dirty="0" smtClean="0"/>
              <a:t>: </a:t>
            </a:r>
          </a:p>
          <a:p>
            <a:pPr>
              <a:buNone/>
            </a:pPr>
            <a:r>
              <a:rPr lang="es-CO" i="1" dirty="0" smtClean="0"/>
              <a:t> sentencias </a:t>
            </a:r>
          </a:p>
          <a:p>
            <a:pPr>
              <a:buNone/>
            </a:pPr>
            <a:r>
              <a:rPr lang="es-CO" i="1" dirty="0" smtClean="0"/>
              <a:t> : </a:t>
            </a:r>
          </a:p>
          <a:p>
            <a:pPr>
              <a:buNone/>
            </a:pPr>
            <a:r>
              <a:rPr lang="es-CO" b="1" dirty="0" err="1" smtClean="0"/>
              <a:t>return</a:t>
            </a:r>
            <a:r>
              <a:rPr lang="es-CO" b="1" dirty="0" smtClean="0"/>
              <a:t> </a:t>
            </a:r>
          </a:p>
          <a:p>
            <a:pPr>
              <a:buNone/>
            </a:pPr>
            <a:r>
              <a:rPr lang="es-CO" b="1" dirty="0" err="1" smtClean="0"/>
              <a:t>end</a:t>
            </a:r>
            <a:r>
              <a:rPr lang="es-CO" b="1" dirty="0" smtClean="0"/>
              <a:t> </a:t>
            </a:r>
          </a:p>
          <a:p>
            <a:pPr>
              <a:buNone/>
            </a:pPr>
            <a:endParaRPr lang="es-CO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 smtClean="0"/>
              <a:t>Subprogramas</a:t>
            </a:r>
            <a:endParaRPr lang="es-CO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O" sz="2800" b="1" dirty="0" err="1" smtClean="0"/>
              <a:t>Funcion</a:t>
            </a:r>
            <a:endParaRPr lang="es-CO" sz="2800" b="1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95536" y="2947595"/>
            <a:ext cx="4096856" cy="3172968"/>
          </a:xfrm>
        </p:spPr>
        <p:txBody>
          <a:bodyPr>
            <a:normAutofit/>
          </a:bodyPr>
          <a:lstStyle/>
          <a:p>
            <a:r>
              <a:rPr lang="es-CO" dirty="0" smtClean="0"/>
              <a:t>Las funciones tienen tipo.</a:t>
            </a:r>
          </a:p>
          <a:p>
            <a:r>
              <a:rPr lang="es-ES_tradnl" dirty="0" smtClean="0"/>
              <a:t>Las funciones son terminadas con la sentencia </a:t>
            </a:r>
            <a:r>
              <a:rPr lang="es-ES_tradnl" b="1" dirty="0" err="1" smtClean="0"/>
              <a:t>return</a:t>
            </a:r>
            <a:r>
              <a:rPr lang="es-ES_tradnl" dirty="0" smtClean="0"/>
              <a:t> en vez de la sentencia </a:t>
            </a:r>
            <a:r>
              <a:rPr lang="es-ES_tradnl" b="1" dirty="0" smtClean="0"/>
              <a:t>stop</a:t>
            </a:r>
            <a:endParaRPr lang="es-CO" b="1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s-CO" sz="2800" b="1" dirty="0" smtClean="0"/>
              <a:t> </a:t>
            </a:r>
            <a:r>
              <a:rPr lang="es-CO" sz="2800" b="1" dirty="0" smtClean="0"/>
              <a:t>Subrutina.</a:t>
            </a:r>
            <a:endParaRPr lang="es-CO" sz="28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4247454" cy="3172968"/>
          </a:xfrm>
        </p:spPr>
        <p:txBody>
          <a:bodyPr/>
          <a:lstStyle/>
          <a:p>
            <a:r>
              <a:rPr lang="es-ES_tradnl" dirty="0" smtClean="0"/>
              <a:t>No </a:t>
            </a:r>
            <a:r>
              <a:rPr lang="es-ES_tradnl" dirty="0" smtClean="0"/>
              <a:t>tienen tipo y por consecuencia no pueden hacerse asignación </a:t>
            </a:r>
            <a:r>
              <a:rPr lang="es-ES_tradnl" dirty="0" smtClean="0"/>
              <a:t>al momento </a:t>
            </a:r>
            <a:r>
              <a:rPr lang="es-ES_tradnl" dirty="0" smtClean="0"/>
              <a:t>de llamar al procedimiento</a:t>
            </a:r>
            <a:endParaRPr lang="es-CO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 smtClean="0"/>
              <a:t>Subprogramas Ejemplos</a:t>
            </a:r>
            <a:endParaRPr lang="es-CO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O" sz="2800" b="1" dirty="0" err="1" smtClean="0"/>
              <a:t>Funcion</a:t>
            </a:r>
            <a:endParaRPr lang="es-CO" sz="2800" b="1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real function </a:t>
            </a:r>
            <a:r>
              <a:rPr lang="en-US" dirty="0" err="1" smtClean="0"/>
              <a:t>ll</a:t>
            </a:r>
            <a:r>
              <a:rPr lang="en-US" dirty="0" smtClean="0"/>
              <a:t>(</a:t>
            </a:r>
            <a:r>
              <a:rPr lang="en-US" dirty="0" err="1" smtClean="0"/>
              <a:t>m,t</a:t>
            </a:r>
            <a:r>
              <a:rPr lang="en-US" dirty="0" smtClean="0"/>
              <a:t>) </a:t>
            </a:r>
          </a:p>
          <a:p>
            <a:pPr>
              <a:buNone/>
            </a:pPr>
            <a:r>
              <a:rPr lang="en-US" b="1" dirty="0" smtClean="0"/>
              <a:t>Integer :: </a:t>
            </a:r>
            <a:r>
              <a:rPr lang="en-US" dirty="0" smtClean="0"/>
              <a:t>m </a:t>
            </a:r>
          </a:p>
          <a:p>
            <a:pPr>
              <a:buNone/>
            </a:pPr>
            <a:r>
              <a:rPr lang="en-US" b="1" dirty="0" smtClean="0"/>
              <a:t>Real :: </a:t>
            </a:r>
            <a:r>
              <a:rPr lang="en-US" dirty="0" smtClean="0"/>
              <a:t>t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err="1" smtClean="0"/>
              <a:t>ll</a:t>
            </a:r>
            <a:r>
              <a:rPr lang="en-US" b="1" dirty="0" smtClean="0"/>
              <a:t> </a:t>
            </a:r>
            <a:r>
              <a:rPr lang="en-US" dirty="0" smtClean="0"/>
              <a:t>= 0.1*t * (m**2 + 14*m + 46) </a:t>
            </a:r>
          </a:p>
          <a:p>
            <a:pPr>
              <a:buNone/>
            </a:pPr>
            <a:r>
              <a:rPr lang="en-US" b="1" dirty="0" smtClean="0"/>
              <a:t>if </a:t>
            </a:r>
            <a:r>
              <a:rPr lang="en-US" dirty="0" smtClean="0"/>
              <a:t>(</a:t>
            </a:r>
            <a:r>
              <a:rPr lang="en-US" dirty="0" err="1" smtClean="0"/>
              <a:t>ll</a:t>
            </a:r>
            <a:r>
              <a:rPr lang="en-US" dirty="0" smtClean="0"/>
              <a:t> .LT. 0) </a:t>
            </a:r>
            <a:r>
              <a:rPr lang="en-US" dirty="0" err="1" smtClean="0"/>
              <a:t>ll</a:t>
            </a:r>
            <a:r>
              <a:rPr lang="en-US" dirty="0" smtClean="0"/>
              <a:t> = 0.0 </a:t>
            </a:r>
          </a:p>
          <a:p>
            <a:pPr>
              <a:buNone/>
            </a:pPr>
            <a:r>
              <a:rPr lang="en-US" b="1" dirty="0" smtClean="0"/>
              <a:t>return </a:t>
            </a:r>
          </a:p>
          <a:p>
            <a:pPr>
              <a:buNone/>
            </a:pPr>
            <a:r>
              <a:rPr lang="en-US" b="1" dirty="0" smtClean="0"/>
              <a:t>end </a:t>
            </a:r>
          </a:p>
          <a:p>
            <a:endParaRPr lang="es-CO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s-CO" sz="2800" b="1" dirty="0" smtClean="0"/>
              <a:t> </a:t>
            </a:r>
            <a:r>
              <a:rPr lang="es-CO" sz="2800" b="1" dirty="0" smtClean="0"/>
              <a:t>Subrutina.</a:t>
            </a:r>
            <a:endParaRPr lang="es-CO" sz="2800" b="1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CO" b="1" dirty="0" err="1" smtClean="0"/>
              <a:t>subroutine</a:t>
            </a:r>
            <a:r>
              <a:rPr lang="es-CO" b="1" dirty="0" smtClean="0"/>
              <a:t> </a:t>
            </a:r>
            <a:r>
              <a:rPr lang="es-CO" dirty="0" err="1" smtClean="0"/>
              <a:t>iswap</a:t>
            </a:r>
            <a:r>
              <a:rPr lang="es-CO" dirty="0" smtClean="0"/>
              <a:t> (a, b) </a:t>
            </a:r>
          </a:p>
          <a:p>
            <a:pPr>
              <a:buNone/>
            </a:pPr>
            <a:r>
              <a:rPr lang="es-CO" b="1" dirty="0" err="1" smtClean="0"/>
              <a:t>integer</a:t>
            </a:r>
            <a:r>
              <a:rPr lang="es-CO" dirty="0" smtClean="0"/>
              <a:t> :: a, b </a:t>
            </a:r>
          </a:p>
          <a:p>
            <a:pPr>
              <a:buNone/>
            </a:pPr>
            <a:r>
              <a:rPr lang="es-CO" dirty="0" smtClean="0"/>
              <a:t>! Variables locales </a:t>
            </a:r>
          </a:p>
          <a:p>
            <a:pPr>
              <a:buNone/>
            </a:pPr>
            <a:r>
              <a:rPr lang="es-CO" dirty="0" smtClean="0"/>
              <a:t>  </a:t>
            </a:r>
            <a:r>
              <a:rPr lang="es-CO" dirty="0" err="1" smtClean="0"/>
              <a:t>integer</a:t>
            </a:r>
            <a:r>
              <a:rPr lang="es-CO" dirty="0" smtClean="0"/>
              <a:t> </a:t>
            </a:r>
            <a:r>
              <a:rPr lang="es-CO" dirty="0" err="1" smtClean="0"/>
              <a:t>tmp</a:t>
            </a:r>
            <a:r>
              <a:rPr lang="es-CO" dirty="0" smtClean="0"/>
              <a:t> </a:t>
            </a:r>
          </a:p>
          <a:p>
            <a:pPr>
              <a:buNone/>
            </a:pPr>
            <a:r>
              <a:rPr lang="es-CO" dirty="0" smtClean="0"/>
              <a:t>! Sentencias </a:t>
            </a:r>
          </a:p>
          <a:p>
            <a:pPr>
              <a:buNone/>
            </a:pPr>
            <a:r>
              <a:rPr lang="es-CO" dirty="0" smtClean="0"/>
              <a:t>  </a:t>
            </a:r>
            <a:r>
              <a:rPr lang="es-CO" dirty="0" err="1" smtClean="0"/>
              <a:t>tmp</a:t>
            </a:r>
            <a:r>
              <a:rPr lang="es-CO" dirty="0" smtClean="0"/>
              <a:t> = a </a:t>
            </a:r>
          </a:p>
          <a:p>
            <a:pPr>
              <a:buNone/>
            </a:pPr>
            <a:r>
              <a:rPr lang="es-CO" dirty="0" smtClean="0"/>
              <a:t>  a = b </a:t>
            </a:r>
          </a:p>
          <a:p>
            <a:pPr>
              <a:buNone/>
            </a:pPr>
            <a:r>
              <a:rPr lang="es-CO" dirty="0" smtClean="0"/>
              <a:t>  b = </a:t>
            </a:r>
            <a:r>
              <a:rPr lang="es-CO" dirty="0" err="1" smtClean="0"/>
              <a:t>tmp</a:t>
            </a:r>
            <a:r>
              <a:rPr lang="es-CO" dirty="0" smtClean="0"/>
              <a:t> </a:t>
            </a:r>
          </a:p>
          <a:p>
            <a:pPr>
              <a:buNone/>
            </a:pPr>
            <a:r>
              <a:rPr lang="es-CO" b="1" dirty="0" err="1" smtClean="0"/>
              <a:t>return</a:t>
            </a:r>
            <a:r>
              <a:rPr lang="es-CO" b="1" dirty="0" smtClean="0"/>
              <a:t> </a:t>
            </a:r>
          </a:p>
          <a:p>
            <a:pPr>
              <a:buNone/>
            </a:pPr>
            <a:r>
              <a:rPr lang="es-CO" b="1" dirty="0" err="1" smtClean="0"/>
              <a:t>end</a:t>
            </a:r>
            <a:r>
              <a:rPr lang="es-CO" b="1" dirty="0" smtClean="0"/>
              <a:t> </a:t>
            </a:r>
            <a:endParaRPr lang="es-CO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800" b="1" dirty="0" smtClean="0"/>
              <a:t>Estructura</a:t>
            </a:r>
            <a:endParaRPr lang="es-CO" sz="4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457200" y="2071389"/>
            <a:ext cx="505090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sz="2400" b="1" dirty="0" err="1" smtClean="0"/>
              <a:t>program</a:t>
            </a:r>
            <a:r>
              <a:rPr lang="es-CO" sz="2400" b="1" dirty="0" smtClean="0"/>
              <a:t> </a:t>
            </a:r>
            <a:r>
              <a:rPr lang="es-CO" sz="2400" dirty="0"/>
              <a:t>circulo</a:t>
            </a:r>
          </a:p>
          <a:p>
            <a:pPr marL="0" indent="0">
              <a:buNone/>
            </a:pPr>
            <a:r>
              <a:rPr lang="es-CO" sz="2400" b="1" dirty="0"/>
              <a:t>	</a:t>
            </a:r>
            <a:r>
              <a:rPr lang="es-CO" sz="2400" b="1" dirty="0" smtClean="0"/>
              <a:t>Real </a:t>
            </a:r>
            <a:r>
              <a:rPr lang="es-CO" sz="2400" dirty="0"/>
              <a:t>:: r, </a:t>
            </a:r>
            <a:r>
              <a:rPr lang="es-CO" sz="2400" dirty="0" err="1"/>
              <a:t>area</a:t>
            </a:r>
            <a:endParaRPr lang="es-CO" sz="2400" dirty="0"/>
          </a:p>
          <a:p>
            <a:pPr marL="0" indent="0">
              <a:buNone/>
            </a:pPr>
            <a:r>
              <a:rPr lang="es-CO" sz="2400" dirty="0" smtClean="0"/>
              <a:t>	</a:t>
            </a:r>
            <a:r>
              <a:rPr lang="es-CO" sz="2400" b="1" dirty="0" err="1" smtClean="0"/>
              <a:t>write</a:t>
            </a:r>
            <a:r>
              <a:rPr lang="es-CO" sz="2400" b="1" dirty="0" smtClean="0"/>
              <a:t> </a:t>
            </a:r>
            <a:r>
              <a:rPr lang="es-CO" sz="2400" dirty="0"/>
              <a:t>(*,*) 'Escribe </a:t>
            </a:r>
            <a:r>
              <a:rPr lang="es-CO" sz="2400" dirty="0" smtClean="0"/>
              <a:t>el </a:t>
            </a:r>
            <a:r>
              <a:rPr lang="es-CO" sz="2400" dirty="0"/>
              <a:t>radio r:'</a:t>
            </a:r>
          </a:p>
          <a:p>
            <a:pPr marL="0" indent="0">
              <a:buNone/>
            </a:pPr>
            <a:r>
              <a:rPr lang="es-CO" sz="2400" b="1" dirty="0" smtClean="0"/>
              <a:t>	</a:t>
            </a:r>
            <a:r>
              <a:rPr lang="es-CO" sz="2400" b="1" dirty="0" err="1" smtClean="0"/>
              <a:t>read</a:t>
            </a:r>
            <a:r>
              <a:rPr lang="es-CO" sz="2400" b="1" dirty="0" smtClean="0"/>
              <a:t> </a:t>
            </a:r>
            <a:r>
              <a:rPr lang="es-CO" sz="2400" dirty="0"/>
              <a:t>(*,*) r</a:t>
            </a:r>
          </a:p>
          <a:p>
            <a:pPr marL="0" indent="0">
              <a:buNone/>
            </a:pPr>
            <a:r>
              <a:rPr lang="es-CO" sz="2400" b="1" dirty="0" smtClean="0"/>
              <a:t>	</a:t>
            </a:r>
            <a:r>
              <a:rPr lang="es-CO" sz="2400" b="1" dirty="0" err="1" smtClean="0"/>
              <a:t>area</a:t>
            </a:r>
            <a:r>
              <a:rPr lang="es-CO" sz="2400" b="1" dirty="0" smtClean="0"/>
              <a:t> </a:t>
            </a:r>
            <a:r>
              <a:rPr lang="es-CO" sz="2400" dirty="0"/>
              <a:t>= 3.14159*r*r</a:t>
            </a:r>
          </a:p>
          <a:p>
            <a:pPr marL="0" indent="0">
              <a:buNone/>
            </a:pPr>
            <a:r>
              <a:rPr lang="es-CO" sz="2400" b="1" dirty="0" smtClean="0"/>
              <a:t>	</a:t>
            </a:r>
            <a:r>
              <a:rPr lang="es-CO" sz="2400" b="1" dirty="0" err="1" smtClean="0"/>
              <a:t>write</a:t>
            </a:r>
            <a:r>
              <a:rPr lang="es-CO" sz="2400" b="1" dirty="0" smtClean="0"/>
              <a:t> </a:t>
            </a:r>
            <a:r>
              <a:rPr lang="es-CO" sz="2400" dirty="0"/>
              <a:t>(*,*) '</a:t>
            </a:r>
            <a:r>
              <a:rPr lang="es-CO" sz="2400" dirty="0" err="1"/>
              <a:t>Area</a:t>
            </a:r>
            <a:r>
              <a:rPr lang="es-CO" sz="2400" dirty="0"/>
              <a:t> = ', </a:t>
            </a:r>
            <a:r>
              <a:rPr lang="es-CO" sz="2400" dirty="0" err="1"/>
              <a:t>area</a:t>
            </a:r>
            <a:endParaRPr lang="es-CO" sz="2400" dirty="0"/>
          </a:p>
          <a:p>
            <a:pPr marL="0" indent="0">
              <a:buNone/>
            </a:pPr>
            <a:r>
              <a:rPr lang="es-CO" sz="2400" b="1" dirty="0"/>
              <a:t>stop</a:t>
            </a:r>
          </a:p>
          <a:p>
            <a:pPr marL="0" indent="0">
              <a:buNone/>
            </a:pPr>
            <a:r>
              <a:rPr lang="es-CO" sz="2400" b="1" dirty="0" err="1"/>
              <a:t>end</a:t>
            </a:r>
            <a:endParaRPr lang="es-CO" sz="2400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5652120" y="2071389"/>
            <a:ext cx="303468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dirty="0" smtClean="0"/>
              <a:t>Este programa lee un número real r y muestra el área del círculo con radio r.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="" xmlns:p14="http://schemas.microsoft.com/office/powerpoint/2010/main" val="258079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800" b="1" dirty="0" smtClean="0"/>
              <a:t>Declaración de Variables</a:t>
            </a:r>
            <a:endParaRPr lang="es-CO" sz="4800" b="1" dirty="0"/>
          </a:p>
        </p:txBody>
      </p:sp>
      <p:sp>
        <p:nvSpPr>
          <p:cNvPr id="5" name="2 Marcador de contenido"/>
          <p:cNvSpPr>
            <a:spLocks noGrp="1"/>
          </p:cNvSpPr>
          <p:nvPr>
            <p:ph sz="quarter" idx="13"/>
          </p:nvPr>
        </p:nvSpPr>
        <p:spPr>
          <a:xfrm>
            <a:off x="4355976" y="2071389"/>
            <a:ext cx="4258816" cy="4525963"/>
          </a:xfrm>
        </p:spPr>
        <p:txBody>
          <a:bodyPr>
            <a:normAutofit/>
          </a:bodyPr>
          <a:lstStyle/>
          <a:p>
            <a:r>
              <a:rPr lang="es-CO" sz="2400" b="1" dirty="0" err="1" smtClean="0"/>
              <a:t>Integer</a:t>
            </a:r>
            <a:r>
              <a:rPr lang="es-CO" sz="2400" b="1" dirty="0" smtClean="0"/>
              <a:t> </a:t>
            </a:r>
            <a:r>
              <a:rPr lang="es-CO" sz="2400" b="1" dirty="0"/>
              <a:t>:: </a:t>
            </a:r>
            <a:r>
              <a:rPr lang="es-CO" sz="2400" dirty="0"/>
              <a:t>lista de variables</a:t>
            </a:r>
          </a:p>
          <a:p>
            <a:r>
              <a:rPr lang="es-CO" sz="2400" b="1" dirty="0" smtClean="0"/>
              <a:t>Real </a:t>
            </a:r>
            <a:r>
              <a:rPr lang="es-CO" sz="2400" b="1" dirty="0"/>
              <a:t>:: </a:t>
            </a:r>
            <a:r>
              <a:rPr lang="es-CO" sz="2400" dirty="0"/>
              <a:t>lista de variables</a:t>
            </a:r>
          </a:p>
          <a:p>
            <a:r>
              <a:rPr lang="es-CO" sz="2400" b="1" dirty="0" err="1" smtClean="0"/>
              <a:t>Double</a:t>
            </a:r>
            <a:r>
              <a:rPr lang="es-CO" sz="2400" b="1" dirty="0" smtClean="0"/>
              <a:t> </a:t>
            </a:r>
            <a:r>
              <a:rPr lang="es-CO" sz="2400" b="1" dirty="0" err="1"/>
              <a:t>precision</a:t>
            </a:r>
            <a:r>
              <a:rPr lang="es-CO" sz="2400" b="1" dirty="0"/>
              <a:t> :: </a:t>
            </a:r>
            <a:r>
              <a:rPr lang="es-CO" sz="2400" dirty="0"/>
              <a:t>lista de variables</a:t>
            </a:r>
          </a:p>
          <a:p>
            <a:r>
              <a:rPr lang="es-CO" sz="2400" b="1" dirty="0" err="1" smtClean="0"/>
              <a:t>Complex</a:t>
            </a:r>
            <a:r>
              <a:rPr lang="es-CO" sz="2400" b="1" dirty="0" smtClean="0"/>
              <a:t> </a:t>
            </a:r>
            <a:r>
              <a:rPr lang="es-CO" sz="2400" dirty="0"/>
              <a:t>:: lista de variables</a:t>
            </a:r>
          </a:p>
          <a:p>
            <a:r>
              <a:rPr lang="es-CO" sz="2400" b="1" dirty="0" err="1" smtClean="0"/>
              <a:t>Logical</a:t>
            </a:r>
            <a:r>
              <a:rPr lang="es-CO" sz="2400" b="1" dirty="0" smtClean="0"/>
              <a:t> </a:t>
            </a:r>
            <a:r>
              <a:rPr lang="es-CO" sz="2400" b="1" dirty="0"/>
              <a:t>:: </a:t>
            </a:r>
            <a:r>
              <a:rPr lang="es-CO" sz="2400" dirty="0"/>
              <a:t>lista de variables</a:t>
            </a:r>
          </a:p>
          <a:p>
            <a:r>
              <a:rPr lang="es-CO" sz="2400" b="1" dirty="0" err="1" smtClean="0"/>
              <a:t>Character</a:t>
            </a:r>
            <a:r>
              <a:rPr lang="es-CO" sz="2400" b="1" dirty="0" smtClean="0"/>
              <a:t> :: </a:t>
            </a:r>
            <a:r>
              <a:rPr lang="es-CO" sz="2400" dirty="0" smtClean="0"/>
              <a:t>lista de variables</a:t>
            </a:r>
          </a:p>
          <a:p>
            <a:endParaRPr lang="es-CO" sz="2400" dirty="0"/>
          </a:p>
        </p:txBody>
      </p:sp>
      <p:sp>
        <p:nvSpPr>
          <p:cNvPr id="6" name="2 Marcador de contenido"/>
          <p:cNvSpPr>
            <a:spLocks noGrp="1"/>
          </p:cNvSpPr>
          <p:nvPr>
            <p:ph sz="quarter" idx="14"/>
          </p:nvPr>
        </p:nvSpPr>
        <p:spPr>
          <a:xfrm>
            <a:off x="755576" y="2143397"/>
            <a:ext cx="3240360" cy="3805883"/>
          </a:xfrm>
        </p:spPr>
        <p:txBody>
          <a:bodyPr>
            <a:normAutofit/>
          </a:bodyPr>
          <a:lstStyle/>
          <a:p>
            <a:r>
              <a:rPr lang="es-CO" sz="2400" dirty="0"/>
              <a:t>32 bits (4 bytes</a:t>
            </a:r>
            <a:r>
              <a:rPr lang="es-CO" sz="2400" dirty="0" smtClean="0"/>
              <a:t>)</a:t>
            </a:r>
          </a:p>
          <a:p>
            <a:r>
              <a:rPr lang="es-CO" sz="2400" dirty="0"/>
              <a:t>32 bits (4 bytes</a:t>
            </a:r>
            <a:r>
              <a:rPr lang="es-CO" sz="2400" dirty="0" smtClean="0"/>
              <a:t>)</a:t>
            </a:r>
          </a:p>
          <a:p>
            <a:r>
              <a:rPr lang="es-CO" sz="2400" dirty="0" smtClean="0"/>
              <a:t>64 </a:t>
            </a:r>
            <a:r>
              <a:rPr lang="es-CO" sz="2400" dirty="0"/>
              <a:t>bits </a:t>
            </a:r>
            <a:r>
              <a:rPr lang="es-CO" sz="2400" dirty="0" smtClean="0"/>
              <a:t>(8 </a:t>
            </a:r>
            <a:r>
              <a:rPr lang="es-CO" sz="2400" dirty="0"/>
              <a:t>bytes</a:t>
            </a:r>
            <a:r>
              <a:rPr lang="es-CO" sz="2400" dirty="0" smtClean="0"/>
              <a:t>)</a:t>
            </a:r>
          </a:p>
          <a:p>
            <a:endParaRPr lang="es-CO" sz="2400" dirty="0"/>
          </a:p>
          <a:p>
            <a:r>
              <a:rPr lang="es-CO" sz="2400" dirty="0"/>
              <a:t>(2, -3)</a:t>
            </a:r>
            <a:endParaRPr lang="es-CO" sz="2400" dirty="0" smtClean="0"/>
          </a:p>
          <a:p>
            <a:endParaRPr lang="es-CO" sz="2400" dirty="0"/>
          </a:p>
        </p:txBody>
      </p:sp>
    </p:spTree>
    <p:extLst>
      <p:ext uri="{BB962C8B-B14F-4D97-AF65-F5344CB8AC3E}">
        <p14:creationId xmlns="" xmlns:p14="http://schemas.microsoft.com/office/powerpoint/2010/main" val="241848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2276872"/>
            <a:ext cx="7715200" cy="23042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O" sz="4000" dirty="0"/>
              <a:t>** </a:t>
            </a:r>
            <a:r>
              <a:rPr lang="es-CO" sz="4000" dirty="0" smtClean="0"/>
              <a:t>exponenciación</a:t>
            </a:r>
            <a:endParaRPr lang="es-CO" sz="4000" dirty="0"/>
          </a:p>
          <a:p>
            <a:pPr marL="0" indent="0" algn="ctr">
              <a:buNone/>
            </a:pPr>
            <a:r>
              <a:rPr lang="es-CO" sz="4000" dirty="0" smtClean="0"/>
              <a:t>*, </a:t>
            </a:r>
            <a:r>
              <a:rPr lang="es-CO" sz="4000" dirty="0"/>
              <a:t>/ </a:t>
            </a:r>
            <a:r>
              <a:rPr lang="es-CO" sz="4000" dirty="0" smtClean="0"/>
              <a:t>multiplicación</a:t>
            </a:r>
            <a:r>
              <a:rPr lang="es-CO" sz="4000" dirty="0"/>
              <a:t>, </a:t>
            </a:r>
            <a:r>
              <a:rPr lang="es-CO" sz="4000" dirty="0" smtClean="0"/>
              <a:t>división</a:t>
            </a:r>
            <a:endParaRPr lang="es-CO" sz="4000" dirty="0"/>
          </a:p>
          <a:p>
            <a:pPr marL="0" indent="0" algn="ctr">
              <a:buNone/>
            </a:pPr>
            <a:r>
              <a:rPr lang="es-CO" sz="4000" dirty="0" smtClean="0"/>
              <a:t>+, </a:t>
            </a:r>
            <a:r>
              <a:rPr lang="es-CO" sz="4000" dirty="0"/>
              <a:t>- </a:t>
            </a:r>
            <a:r>
              <a:rPr lang="es-CO" sz="4000" dirty="0" smtClean="0"/>
              <a:t>suma</a:t>
            </a:r>
            <a:r>
              <a:rPr lang="es-CO" sz="4000" dirty="0"/>
              <a:t>, </a:t>
            </a:r>
            <a:r>
              <a:rPr lang="es-CO" sz="4000" dirty="0" smtClean="0"/>
              <a:t>resta</a:t>
            </a:r>
          </a:p>
          <a:p>
            <a:pPr marL="0" indent="0" algn="ctr">
              <a:buNone/>
            </a:pPr>
            <a:endParaRPr lang="es-CO" sz="40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800" b="1" dirty="0" smtClean="0"/>
              <a:t>Operadores Básicos</a:t>
            </a:r>
            <a:endParaRPr lang="es-CO" sz="4800" b="1" dirty="0"/>
          </a:p>
        </p:txBody>
      </p:sp>
    </p:spTree>
    <p:extLst>
      <p:ext uri="{BB962C8B-B14F-4D97-AF65-F5344CB8AC3E}">
        <p14:creationId xmlns="" xmlns:p14="http://schemas.microsoft.com/office/powerpoint/2010/main" val="123415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60240"/>
            <a:ext cx="8229600" cy="4925144"/>
          </a:xfrm>
        </p:spPr>
        <p:txBody>
          <a:bodyPr>
            <a:normAutofit/>
          </a:bodyPr>
          <a:lstStyle/>
          <a:p>
            <a:r>
              <a:rPr lang="es-CO" sz="2800" dirty="0" smtClean="0"/>
              <a:t>Asignación de variables </a:t>
            </a:r>
          </a:p>
          <a:p>
            <a:pPr lvl="1"/>
            <a:r>
              <a:rPr lang="es-CO" sz="2400" dirty="0" err="1"/>
              <a:t>nombre_de_variable</a:t>
            </a:r>
            <a:r>
              <a:rPr lang="es-CO" sz="2400" dirty="0"/>
              <a:t> = </a:t>
            </a:r>
            <a:r>
              <a:rPr lang="es-CO" sz="2400" i="1" dirty="0" smtClean="0"/>
              <a:t>expresión</a:t>
            </a:r>
          </a:p>
          <a:p>
            <a:pPr marL="457200" lvl="1" indent="0">
              <a:buNone/>
            </a:pPr>
            <a:r>
              <a:rPr lang="es-CO" sz="2400" i="1" dirty="0" smtClean="0"/>
              <a:t>Ejemplo</a:t>
            </a:r>
            <a:endParaRPr lang="es-CO" sz="2400" i="1" dirty="0"/>
          </a:p>
          <a:p>
            <a:pPr marL="914400" lvl="2" indent="0">
              <a:buNone/>
            </a:pPr>
            <a:r>
              <a:rPr lang="es-CO" sz="2000" dirty="0" err="1"/>
              <a:t>area</a:t>
            </a:r>
            <a:r>
              <a:rPr lang="es-CO" sz="2000" dirty="0"/>
              <a:t> = pi * r</a:t>
            </a:r>
            <a:r>
              <a:rPr lang="es-CO" sz="2000" dirty="0" smtClean="0"/>
              <a:t>**</a:t>
            </a:r>
            <a:endParaRPr lang="es-CO" sz="2000" i="1" dirty="0" smtClean="0"/>
          </a:p>
          <a:p>
            <a:r>
              <a:rPr lang="es-CO" sz="2800" dirty="0"/>
              <a:t>Conversión de </a:t>
            </a:r>
            <a:r>
              <a:rPr lang="es-CO" sz="2800" dirty="0" smtClean="0"/>
              <a:t>Tipos</a:t>
            </a:r>
          </a:p>
          <a:p>
            <a:pPr lvl="1"/>
            <a:r>
              <a:rPr lang="es-CO" sz="2400" dirty="0" err="1"/>
              <a:t>int</a:t>
            </a:r>
            <a:endParaRPr lang="es-CO" sz="2400" dirty="0"/>
          </a:p>
          <a:p>
            <a:pPr lvl="1"/>
            <a:r>
              <a:rPr lang="es-CO" sz="2400" dirty="0"/>
              <a:t>real</a:t>
            </a:r>
          </a:p>
          <a:p>
            <a:pPr lvl="1"/>
            <a:r>
              <a:rPr lang="es-CO" sz="2400" dirty="0" err="1"/>
              <a:t>dble</a:t>
            </a:r>
            <a:endParaRPr lang="es-CO" sz="2400" dirty="0"/>
          </a:p>
          <a:p>
            <a:pPr lvl="1"/>
            <a:r>
              <a:rPr lang="es-CO" sz="2400" dirty="0" err="1"/>
              <a:t>ichar</a:t>
            </a:r>
            <a:endParaRPr lang="es-CO" sz="2400" dirty="0"/>
          </a:p>
          <a:p>
            <a:pPr lvl="1"/>
            <a:r>
              <a:rPr lang="es-CO" sz="2400" dirty="0" err="1" smtClean="0"/>
              <a:t>Char</a:t>
            </a:r>
            <a:endParaRPr lang="es-CO" sz="2400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800" b="1" dirty="0" smtClean="0"/>
              <a:t>Variables</a:t>
            </a:r>
            <a:endParaRPr lang="es-CO" sz="48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3491880" y="4738499"/>
            <a:ext cx="388843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s-CO" sz="2400" b="1" i="1" dirty="0" smtClean="0"/>
              <a:t>Ejemplo:</a:t>
            </a:r>
          </a:p>
          <a:p>
            <a:pPr marL="0" lvl="2"/>
            <a:r>
              <a:rPr lang="es-CO" sz="2400" b="1" i="1" dirty="0" smtClean="0"/>
              <a:t>	</a:t>
            </a:r>
            <a:r>
              <a:rPr lang="es-CO" sz="2400" i="1" dirty="0" smtClean="0"/>
              <a:t> </a:t>
            </a:r>
            <a:r>
              <a:rPr lang="es-CO" sz="2400" dirty="0" smtClean="0"/>
              <a:t>w = </a:t>
            </a:r>
            <a:r>
              <a:rPr lang="es-CO" sz="2400" dirty="0" err="1" smtClean="0"/>
              <a:t>dble</a:t>
            </a:r>
            <a:r>
              <a:rPr lang="es-CO" sz="2400" dirty="0" smtClean="0"/>
              <a:t>(x)*</a:t>
            </a:r>
            <a:r>
              <a:rPr lang="es-CO" sz="2400" dirty="0" err="1" smtClean="0"/>
              <a:t>dble</a:t>
            </a:r>
            <a:r>
              <a:rPr lang="es-CO" sz="2400" dirty="0" smtClean="0"/>
              <a:t>(y)</a:t>
            </a:r>
            <a:endParaRPr lang="es-CO" sz="2400" i="1" dirty="0" smtClean="0"/>
          </a:p>
          <a:p>
            <a:endParaRPr lang="es-CO" sz="2000" b="1" dirty="0"/>
          </a:p>
        </p:txBody>
      </p:sp>
    </p:spTree>
    <p:extLst>
      <p:ext uri="{BB962C8B-B14F-4D97-AF65-F5344CB8AC3E}">
        <p14:creationId xmlns="" xmlns:p14="http://schemas.microsoft.com/office/powerpoint/2010/main" val="26095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628800"/>
            <a:ext cx="3250704" cy="4525963"/>
          </a:xfrm>
        </p:spPr>
        <p:txBody>
          <a:bodyPr/>
          <a:lstStyle/>
          <a:p>
            <a:r>
              <a:rPr lang="es-CO" b="1" i="1" dirty="0"/>
              <a:t>F77 </a:t>
            </a:r>
            <a:r>
              <a:rPr lang="es-CO" b="1" i="1" dirty="0" smtClean="0"/>
              <a:t>	F90</a:t>
            </a:r>
            <a:endParaRPr lang="es-CO" b="1" i="1" dirty="0"/>
          </a:p>
          <a:p>
            <a:r>
              <a:rPr lang="es-CO" dirty="0"/>
              <a:t>.LT. </a:t>
            </a:r>
            <a:r>
              <a:rPr lang="es-CO" dirty="0" smtClean="0"/>
              <a:t>	&lt;</a:t>
            </a:r>
            <a:endParaRPr lang="es-CO" dirty="0"/>
          </a:p>
          <a:p>
            <a:r>
              <a:rPr lang="es-CO" dirty="0"/>
              <a:t>.LE</a:t>
            </a:r>
            <a:r>
              <a:rPr lang="es-CO" dirty="0" smtClean="0"/>
              <a:t>.	 </a:t>
            </a:r>
            <a:r>
              <a:rPr lang="es-CO" dirty="0"/>
              <a:t>&lt;=</a:t>
            </a:r>
          </a:p>
          <a:p>
            <a:r>
              <a:rPr lang="es-CO" dirty="0"/>
              <a:t>.GT</a:t>
            </a:r>
            <a:r>
              <a:rPr lang="es-CO" dirty="0" smtClean="0"/>
              <a:t>.	 </a:t>
            </a:r>
            <a:r>
              <a:rPr lang="es-CO" dirty="0"/>
              <a:t>&gt;</a:t>
            </a:r>
          </a:p>
          <a:p>
            <a:r>
              <a:rPr lang="es-CO" dirty="0"/>
              <a:t>.GE</a:t>
            </a:r>
            <a:r>
              <a:rPr lang="es-CO" dirty="0" smtClean="0"/>
              <a:t>.	 </a:t>
            </a:r>
            <a:r>
              <a:rPr lang="es-CO" dirty="0"/>
              <a:t>&gt;=</a:t>
            </a:r>
          </a:p>
          <a:p>
            <a:r>
              <a:rPr lang="es-CO" dirty="0"/>
              <a:t>.EQ. </a:t>
            </a:r>
            <a:r>
              <a:rPr lang="es-CO" dirty="0" smtClean="0"/>
              <a:t>	=</a:t>
            </a:r>
            <a:endParaRPr lang="es-CO" dirty="0"/>
          </a:p>
          <a:p>
            <a:r>
              <a:rPr lang="es-CO" dirty="0"/>
              <a:t>.NE</a:t>
            </a:r>
            <a:r>
              <a:rPr lang="es-CO" dirty="0" smtClean="0"/>
              <a:t>.	 </a:t>
            </a:r>
            <a:r>
              <a:rPr lang="es-CO" dirty="0"/>
              <a:t>/=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800" b="1" dirty="0"/>
              <a:t>Expresiones Lógicas</a:t>
            </a:r>
            <a:endParaRPr lang="es-CO" sz="4800" dirty="0"/>
          </a:p>
        </p:txBody>
      </p:sp>
      <p:sp>
        <p:nvSpPr>
          <p:cNvPr id="4" name="3 Rectángulo"/>
          <p:cNvSpPr/>
          <p:nvPr/>
        </p:nvSpPr>
        <p:spPr>
          <a:xfrm>
            <a:off x="3995936" y="1484784"/>
            <a:ext cx="43204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3200" b="1" dirty="0" smtClean="0"/>
              <a:t>Ejemplos:</a:t>
            </a:r>
          </a:p>
          <a:p>
            <a:endParaRPr lang="es-CO" sz="3200" dirty="0" smtClean="0"/>
          </a:p>
          <a:p>
            <a:r>
              <a:rPr lang="es-CO" sz="3200" dirty="0" err="1" smtClean="0"/>
              <a:t>logical</a:t>
            </a:r>
            <a:r>
              <a:rPr lang="es-CO" sz="3200" dirty="0"/>
              <a:t>:: a, b</a:t>
            </a:r>
          </a:p>
          <a:p>
            <a:r>
              <a:rPr lang="es-CO" sz="3200" dirty="0"/>
              <a:t>a = .TRUE.</a:t>
            </a:r>
          </a:p>
          <a:p>
            <a:r>
              <a:rPr lang="en-US" sz="3200" dirty="0"/>
              <a:t>b = a .AND. 3 .LT. </a:t>
            </a:r>
            <a:r>
              <a:rPr lang="en-US" sz="3200" dirty="0" smtClean="0"/>
              <a:t>5/2</a:t>
            </a:r>
          </a:p>
          <a:p>
            <a:endParaRPr lang="en-US" sz="3200" dirty="0"/>
          </a:p>
          <a:p>
            <a:r>
              <a:rPr lang="en-US" sz="3200" dirty="0" smtClean="0"/>
              <a:t>Logical :: a, b</a:t>
            </a:r>
          </a:p>
          <a:p>
            <a:r>
              <a:rPr lang="es-CO" sz="3200" dirty="0" smtClean="0"/>
              <a:t>a = .TRUE.</a:t>
            </a:r>
          </a:p>
          <a:p>
            <a:r>
              <a:rPr lang="en-US" sz="3200" dirty="0" smtClean="0"/>
              <a:t>b = a .AND. 3 &lt; 5/2</a:t>
            </a:r>
          </a:p>
        </p:txBody>
      </p:sp>
    </p:spTree>
    <p:extLst>
      <p:ext uri="{BB962C8B-B14F-4D97-AF65-F5344CB8AC3E}">
        <p14:creationId xmlns="" xmlns:p14="http://schemas.microsoft.com/office/powerpoint/2010/main" val="303896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95936" y="332656"/>
            <a:ext cx="4679702" cy="585311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CO" sz="3600" b="1" dirty="0" smtClean="0"/>
              <a:t>Sintaxis</a:t>
            </a:r>
          </a:p>
          <a:p>
            <a:pPr marL="0" indent="0">
              <a:buNone/>
            </a:pPr>
            <a:r>
              <a:rPr lang="es-CO" sz="2400" b="1" dirty="0" err="1" smtClean="0"/>
              <a:t>if</a:t>
            </a:r>
            <a:r>
              <a:rPr lang="es-CO" sz="2400" b="1" dirty="0" smtClean="0"/>
              <a:t> </a:t>
            </a:r>
            <a:r>
              <a:rPr lang="es-CO" sz="2400" dirty="0" smtClean="0"/>
              <a:t>(</a:t>
            </a:r>
            <a:r>
              <a:rPr lang="es-CO" sz="2400" i="1" dirty="0" smtClean="0"/>
              <a:t>expresión lógica</a:t>
            </a:r>
            <a:r>
              <a:rPr lang="es-CO" sz="2400" dirty="0" smtClean="0"/>
              <a:t>) </a:t>
            </a:r>
            <a:r>
              <a:rPr lang="es-CO" sz="2400" i="1" dirty="0" smtClean="0"/>
              <a:t>sentencia</a:t>
            </a:r>
          </a:p>
          <a:p>
            <a:pPr marL="0" indent="0">
              <a:buNone/>
            </a:pPr>
            <a:endParaRPr lang="es-CO" sz="2400" dirty="0"/>
          </a:p>
          <a:p>
            <a:pPr marL="400050"/>
            <a:r>
              <a:rPr lang="es-CO" sz="2000" b="1" dirty="0" smtClean="0"/>
              <a:t>Si se necesitan mas de una sentencia</a:t>
            </a:r>
            <a:endParaRPr lang="es-CO" sz="2000" b="1" dirty="0"/>
          </a:p>
          <a:p>
            <a:pPr marL="0" indent="0">
              <a:buNone/>
            </a:pPr>
            <a:r>
              <a:rPr lang="es-CO" sz="2400" b="1" dirty="0" err="1" smtClean="0"/>
              <a:t>if</a:t>
            </a:r>
            <a:r>
              <a:rPr lang="es-CO" sz="2400" b="1" dirty="0" smtClean="0"/>
              <a:t> </a:t>
            </a:r>
            <a:r>
              <a:rPr lang="es-CO" sz="2400" dirty="0"/>
              <a:t>(</a:t>
            </a:r>
            <a:r>
              <a:rPr lang="es-CO" sz="2400" i="1" dirty="0"/>
              <a:t>expresión lógica</a:t>
            </a:r>
            <a:r>
              <a:rPr lang="es-CO" sz="2400" dirty="0"/>
              <a:t>) </a:t>
            </a:r>
            <a:r>
              <a:rPr lang="es-CO" sz="2400" b="1" dirty="0" err="1"/>
              <a:t>then</a:t>
            </a:r>
            <a:endParaRPr lang="es-CO" sz="2400" b="1" dirty="0"/>
          </a:p>
          <a:p>
            <a:pPr marL="0" indent="0">
              <a:buNone/>
            </a:pPr>
            <a:r>
              <a:rPr lang="es-CO" sz="2400" i="1" dirty="0" smtClean="0"/>
              <a:t>	sentencias</a:t>
            </a:r>
            <a:endParaRPr lang="es-CO" sz="2400" i="1" dirty="0"/>
          </a:p>
          <a:p>
            <a:pPr marL="0" indent="0">
              <a:buNone/>
            </a:pPr>
            <a:r>
              <a:rPr lang="es-CO" sz="2400" b="1" dirty="0" err="1" smtClean="0"/>
              <a:t>endif</a:t>
            </a:r>
            <a:endParaRPr lang="es-CO" sz="2400" b="1" dirty="0" smtClean="0"/>
          </a:p>
          <a:p>
            <a:pPr marL="0" indent="0">
              <a:buNone/>
            </a:pPr>
            <a:endParaRPr lang="es-CO" sz="2400" b="1" dirty="0"/>
          </a:p>
          <a:p>
            <a:r>
              <a:rPr lang="es-CO" sz="2000" b="1" dirty="0"/>
              <a:t>La forma </a:t>
            </a:r>
            <a:r>
              <a:rPr lang="es-CO" sz="2000" b="1" dirty="0" smtClean="0"/>
              <a:t>más </a:t>
            </a:r>
            <a:r>
              <a:rPr lang="es-CO" sz="2000" b="1" dirty="0"/>
              <a:t>general más </a:t>
            </a:r>
            <a:r>
              <a:rPr lang="es-CO" sz="2000" b="1" dirty="0" smtClean="0"/>
              <a:t>general</a:t>
            </a:r>
          </a:p>
          <a:p>
            <a:pPr marL="0" indent="0">
              <a:buNone/>
            </a:pPr>
            <a:r>
              <a:rPr lang="es-CO" sz="2000" b="1" dirty="0" err="1"/>
              <a:t>if</a:t>
            </a:r>
            <a:r>
              <a:rPr lang="es-CO" sz="2000" b="1" dirty="0"/>
              <a:t> </a:t>
            </a:r>
            <a:r>
              <a:rPr lang="es-CO" sz="2000" dirty="0"/>
              <a:t>(expresión lógica) </a:t>
            </a:r>
            <a:r>
              <a:rPr lang="es-CO" sz="2000" b="1" dirty="0" err="1"/>
              <a:t>then</a:t>
            </a:r>
            <a:endParaRPr lang="es-CO" sz="2000" b="1" dirty="0"/>
          </a:p>
          <a:p>
            <a:pPr marL="0" indent="0">
              <a:buNone/>
            </a:pPr>
            <a:r>
              <a:rPr lang="es-CO" sz="2000" dirty="0" smtClean="0"/>
              <a:t>	sentencias</a:t>
            </a:r>
            <a:endParaRPr lang="es-CO" sz="2000" dirty="0"/>
          </a:p>
          <a:p>
            <a:pPr marL="0" indent="0">
              <a:buNone/>
            </a:pPr>
            <a:r>
              <a:rPr lang="es-CO" sz="2000" b="1" dirty="0" smtClean="0"/>
              <a:t>	</a:t>
            </a:r>
            <a:r>
              <a:rPr lang="es-CO" sz="2000" b="1" dirty="0" err="1" smtClean="0"/>
              <a:t>elseif</a:t>
            </a:r>
            <a:r>
              <a:rPr lang="es-CO" sz="2000" b="1" dirty="0" smtClean="0"/>
              <a:t> </a:t>
            </a:r>
            <a:r>
              <a:rPr lang="es-CO" sz="2000" dirty="0"/>
              <a:t>(expresión lógica) </a:t>
            </a:r>
            <a:r>
              <a:rPr lang="es-CO" sz="2000" b="1" dirty="0" err="1"/>
              <a:t>then</a:t>
            </a:r>
            <a:endParaRPr lang="es-CO" sz="2000" b="1" dirty="0"/>
          </a:p>
          <a:p>
            <a:pPr marL="0" indent="0">
              <a:buNone/>
            </a:pPr>
            <a:r>
              <a:rPr lang="es-CO" sz="2000" dirty="0" smtClean="0"/>
              <a:t>	sentencias</a:t>
            </a:r>
            <a:endParaRPr lang="es-CO" sz="2000" dirty="0"/>
          </a:p>
          <a:p>
            <a:pPr marL="0" indent="0">
              <a:buNone/>
            </a:pPr>
            <a:r>
              <a:rPr lang="es-CO" sz="2000" dirty="0" smtClean="0"/>
              <a:t>		:</a:t>
            </a:r>
            <a:endParaRPr lang="es-CO" sz="2000" dirty="0"/>
          </a:p>
          <a:p>
            <a:pPr marL="0" indent="0">
              <a:buNone/>
            </a:pPr>
            <a:r>
              <a:rPr lang="es-CO" sz="2000" dirty="0" smtClean="0"/>
              <a:t>		:</a:t>
            </a:r>
            <a:endParaRPr lang="es-CO" sz="2000" dirty="0"/>
          </a:p>
          <a:p>
            <a:pPr marL="0" indent="0">
              <a:buNone/>
            </a:pPr>
            <a:r>
              <a:rPr lang="es-CO" sz="2000" b="1" dirty="0" err="1"/>
              <a:t>else</a:t>
            </a:r>
            <a:endParaRPr lang="es-CO" sz="2000" b="1" dirty="0"/>
          </a:p>
          <a:p>
            <a:pPr marL="0" indent="0">
              <a:buNone/>
            </a:pPr>
            <a:r>
              <a:rPr lang="es-CO" sz="2000" dirty="0" smtClean="0"/>
              <a:t>	sentencias</a:t>
            </a:r>
            <a:endParaRPr lang="es-CO" sz="2000" dirty="0"/>
          </a:p>
          <a:p>
            <a:pPr marL="0" indent="0">
              <a:buNone/>
            </a:pPr>
            <a:r>
              <a:rPr lang="es-CO" sz="2000" b="1" dirty="0" err="1"/>
              <a:t>endif</a:t>
            </a:r>
            <a:endParaRPr lang="es-CO" sz="20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3422483" cy="1338241"/>
          </a:xfrm>
        </p:spPr>
        <p:txBody>
          <a:bodyPr>
            <a:normAutofit/>
          </a:bodyPr>
          <a:lstStyle/>
          <a:p>
            <a:pPr algn="ctr"/>
            <a:r>
              <a:rPr lang="es-CO" sz="6600" dirty="0" smtClean="0"/>
              <a:t>IF</a:t>
            </a:r>
            <a:endParaRPr lang="es-CO" sz="66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07504" y="1435100"/>
            <a:ext cx="3744416" cy="4691063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Ejemplos</a:t>
            </a:r>
            <a:endParaRPr lang="en-US" sz="28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b="1" dirty="0" smtClean="0"/>
              <a:t>if </a:t>
            </a:r>
            <a:r>
              <a:rPr lang="en-US" sz="2000" dirty="0"/>
              <a:t>(</a:t>
            </a:r>
            <a:r>
              <a:rPr lang="en-US" sz="2000" dirty="0" smtClean="0"/>
              <a:t>x &lt; </a:t>
            </a:r>
            <a:r>
              <a:rPr lang="en-US" sz="2000" dirty="0"/>
              <a:t>0) x = -</a:t>
            </a:r>
            <a:r>
              <a:rPr lang="en-US" sz="2000" dirty="0" smtClean="0"/>
              <a:t>x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 dirty="0"/>
          </a:p>
          <a:p>
            <a:pPr marL="342900" indent="-342900">
              <a:buFont typeface="Arial" pitchFamily="34" charset="0"/>
              <a:buChar char="•"/>
            </a:pPr>
            <a:endParaRPr lang="en-US" sz="2000" dirty="0" smtClean="0"/>
          </a:p>
          <a:p>
            <a:endParaRPr lang="en-US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es-CO" sz="2000" b="1" dirty="0" err="1"/>
              <a:t>if</a:t>
            </a:r>
            <a:r>
              <a:rPr lang="es-CO" sz="2000" b="1" dirty="0"/>
              <a:t> </a:t>
            </a:r>
            <a:r>
              <a:rPr lang="es-CO" sz="2000" dirty="0"/>
              <a:t>(x &gt;= y) </a:t>
            </a:r>
            <a:r>
              <a:rPr lang="es-CO" sz="2000" b="1" dirty="0" err="1"/>
              <a:t>then</a:t>
            </a:r>
            <a:endParaRPr lang="es-CO" sz="2000" b="1" dirty="0"/>
          </a:p>
          <a:p>
            <a:r>
              <a:rPr lang="es-CO" sz="2000" dirty="0" smtClean="0"/>
              <a:t>	</a:t>
            </a:r>
            <a:r>
              <a:rPr lang="es-CO" sz="2000" dirty="0" err="1" smtClean="0"/>
              <a:t>write</a:t>
            </a:r>
            <a:r>
              <a:rPr lang="es-CO" sz="2000" dirty="0"/>
              <a:t>(*,*) 'x es positivo y </a:t>
            </a:r>
            <a:r>
              <a:rPr lang="es-CO" sz="2000" dirty="0" smtClean="0"/>
              <a:t>	x </a:t>
            </a:r>
            <a:r>
              <a:rPr lang="es-CO" sz="2000" dirty="0"/>
              <a:t>&gt;= y'</a:t>
            </a:r>
          </a:p>
          <a:p>
            <a:r>
              <a:rPr lang="es-CO" sz="2000" b="1" dirty="0"/>
              <a:t> </a:t>
            </a:r>
            <a:r>
              <a:rPr lang="es-CO" sz="2000" b="1" dirty="0" smtClean="0"/>
              <a:t>     </a:t>
            </a:r>
            <a:r>
              <a:rPr lang="es-CO" sz="2000" b="1" dirty="0" err="1" smtClean="0"/>
              <a:t>else</a:t>
            </a:r>
            <a:endParaRPr lang="es-CO" sz="2000" b="1" dirty="0"/>
          </a:p>
          <a:p>
            <a:r>
              <a:rPr lang="es-CO" sz="2000" dirty="0" smtClean="0"/>
              <a:t>	</a:t>
            </a:r>
            <a:r>
              <a:rPr lang="es-CO" sz="2000" dirty="0" err="1" smtClean="0"/>
              <a:t>write</a:t>
            </a:r>
            <a:r>
              <a:rPr lang="es-CO" sz="2000" dirty="0"/>
              <a:t>(*,*) 'x es positivo </a:t>
            </a:r>
            <a:r>
              <a:rPr lang="es-CO" sz="2000" dirty="0" smtClean="0"/>
              <a:t>	pero</a:t>
            </a:r>
            <a:r>
              <a:rPr lang="es-CO" sz="2000" dirty="0"/>
              <a:t>, x &lt; y'</a:t>
            </a:r>
          </a:p>
          <a:p>
            <a:r>
              <a:rPr lang="es-CO" sz="2000" b="1" dirty="0" smtClean="0"/>
              <a:t>      </a:t>
            </a:r>
            <a:r>
              <a:rPr lang="es-CO" sz="2000" b="1" dirty="0" err="1" smtClean="0"/>
              <a:t>endif</a:t>
            </a:r>
            <a:endParaRPr lang="en-US" sz="2000" dirty="0" smtClean="0"/>
          </a:p>
          <a:p>
            <a:endParaRPr lang="en-US" sz="2000" dirty="0"/>
          </a:p>
          <a:p>
            <a:endParaRPr lang="es-CO" sz="2000" dirty="0"/>
          </a:p>
        </p:txBody>
      </p:sp>
    </p:spTree>
    <p:extLst>
      <p:ext uri="{BB962C8B-B14F-4D97-AF65-F5344CB8AC3E}">
        <p14:creationId xmlns="" xmlns:p14="http://schemas.microsoft.com/office/powerpoint/2010/main" val="2644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if (x &gt; 0) then</a:t>
            </a:r>
          </a:p>
          <a:p>
            <a:pPr marL="0" indent="0">
              <a:buNone/>
            </a:pPr>
            <a:r>
              <a:rPr lang="en-US" dirty="0" smtClean="0"/>
              <a:t>	if (x &gt;= y) then</a:t>
            </a:r>
          </a:p>
          <a:p>
            <a:pPr marL="0" indent="0">
              <a:buNone/>
            </a:pPr>
            <a:r>
              <a:rPr lang="en-US" dirty="0" smtClean="0"/>
              <a:t>		write(*,*) 'x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positivo</a:t>
            </a:r>
            <a:r>
              <a:rPr lang="en-US" dirty="0" smtClean="0"/>
              <a:t> y x &gt;= y'</a:t>
            </a:r>
          </a:p>
          <a:p>
            <a:pPr marL="0" indent="0">
              <a:buNone/>
            </a:pPr>
            <a:r>
              <a:rPr lang="en-US" dirty="0" smtClean="0"/>
              <a:t>	else</a:t>
            </a:r>
          </a:p>
          <a:p>
            <a:pPr marL="0" indent="0">
              <a:buNone/>
            </a:pPr>
            <a:r>
              <a:rPr lang="en-US" dirty="0" smtClean="0"/>
              <a:t>		write(*,*) 'x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positivo</a:t>
            </a:r>
            <a:r>
              <a:rPr lang="en-US" dirty="0" smtClean="0"/>
              <a:t> </a:t>
            </a:r>
            <a:r>
              <a:rPr lang="en-US" dirty="0" err="1" smtClean="0"/>
              <a:t>pero</a:t>
            </a:r>
            <a:r>
              <a:rPr lang="en-US" dirty="0" smtClean="0"/>
              <a:t>, x &lt; y'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endif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elseif</a:t>
            </a:r>
            <a:r>
              <a:rPr lang="en-US" dirty="0" smtClean="0"/>
              <a:t> (x &lt; 0) then</a:t>
            </a:r>
          </a:p>
          <a:p>
            <a:pPr marL="0" indent="0">
              <a:buNone/>
            </a:pPr>
            <a:r>
              <a:rPr lang="en-US" dirty="0" smtClean="0"/>
              <a:t>	write(*,*) 'x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negativo</a:t>
            </a:r>
            <a:r>
              <a:rPr lang="en-US" dirty="0" smtClean="0"/>
              <a:t>'</a:t>
            </a:r>
          </a:p>
          <a:p>
            <a:pPr marL="0" indent="0">
              <a:buNone/>
            </a:pPr>
            <a:r>
              <a:rPr lang="en-US" dirty="0" smtClean="0"/>
              <a:t>else</a:t>
            </a:r>
          </a:p>
          <a:p>
            <a:pPr marL="0" indent="0">
              <a:buNone/>
            </a:pPr>
            <a:r>
              <a:rPr lang="en-US" dirty="0" smtClean="0"/>
              <a:t>	write(*,*)</a:t>
            </a:r>
            <a:r>
              <a:rPr lang="es-CO" dirty="0"/>
              <a:t> 'x es cero'</a:t>
            </a:r>
          </a:p>
          <a:p>
            <a:pPr marL="0" indent="0">
              <a:buNone/>
            </a:pPr>
            <a:r>
              <a:rPr lang="es-CO" dirty="0" err="1"/>
              <a:t>endif</a:t>
            </a:r>
            <a:endParaRPr lang="es-CO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800" b="1" dirty="0" smtClean="0"/>
              <a:t>IF Anidados</a:t>
            </a:r>
            <a:endParaRPr lang="es-CO" sz="4800" b="1" dirty="0"/>
          </a:p>
        </p:txBody>
      </p:sp>
      <p:sp>
        <p:nvSpPr>
          <p:cNvPr id="4" name="3 Rectángulo"/>
          <p:cNvSpPr/>
          <p:nvPr/>
        </p:nvSpPr>
        <p:spPr>
          <a:xfrm>
            <a:off x="1619672" y="2564904"/>
            <a:ext cx="5544616" cy="16561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="" xmlns:p14="http://schemas.microsoft.com/office/powerpoint/2010/main" val="400747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11188" y="4077072"/>
            <a:ext cx="7705228" cy="1656184"/>
          </a:xfrm>
          <a:prstGeom prst="rect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4 Rectángulo"/>
          <p:cNvSpPr/>
          <p:nvPr/>
        </p:nvSpPr>
        <p:spPr>
          <a:xfrm>
            <a:off x="611560" y="2132856"/>
            <a:ext cx="7704856" cy="1296144"/>
          </a:xfrm>
          <a:prstGeom prst="rect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800" b="1" dirty="0"/>
              <a:t>Ciclos</a:t>
            </a:r>
            <a:endParaRPr lang="es-CO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251520" y="1628800"/>
            <a:ext cx="4680520" cy="4525963"/>
          </a:xfrm>
        </p:spPr>
        <p:txBody>
          <a:bodyPr/>
          <a:lstStyle/>
          <a:p>
            <a:r>
              <a:rPr lang="es-CO" b="1" dirty="0" smtClean="0"/>
              <a:t>Ciclos-do</a:t>
            </a:r>
          </a:p>
          <a:p>
            <a:pPr marL="400050" lvl="1" indent="0">
              <a:buNone/>
            </a:pPr>
            <a:r>
              <a:rPr lang="es-CO" dirty="0"/>
              <a:t>El ciclo-do es usado para repetir un conjunto de sentencias una determinada </a:t>
            </a:r>
            <a:r>
              <a:rPr lang="es-CO" dirty="0" smtClean="0"/>
              <a:t>cantidad de</a:t>
            </a:r>
          </a:p>
          <a:p>
            <a:endParaRPr lang="es-CO" dirty="0"/>
          </a:p>
          <a:p>
            <a:r>
              <a:rPr lang="es-CO" b="1" dirty="0" smtClean="0"/>
              <a:t>Ciclos </a:t>
            </a:r>
            <a:r>
              <a:rPr lang="es-CO" b="1" dirty="0" err="1" smtClean="0"/>
              <a:t>while</a:t>
            </a:r>
            <a:endParaRPr lang="es-CO" b="1" dirty="0" smtClean="0"/>
          </a:p>
          <a:p>
            <a:pPr marL="457200" lvl="1" indent="0">
              <a:buNone/>
            </a:pPr>
            <a:r>
              <a:rPr lang="es-CO" dirty="0"/>
              <a:t>Las sentencias en el cuerpo serán repetidas mientras la condición en el ciclo </a:t>
            </a:r>
            <a:r>
              <a:rPr lang="es-CO" dirty="0" err="1"/>
              <a:t>while</a:t>
            </a:r>
            <a:r>
              <a:rPr lang="es-CO" dirty="0"/>
              <a:t> sea verdadera.</a:t>
            </a:r>
            <a:endParaRPr lang="es-CO" b="1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5220072" y="1639341"/>
            <a:ext cx="331236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b="1" dirty="0" smtClean="0"/>
              <a:t>Sintaxis</a:t>
            </a:r>
          </a:p>
          <a:p>
            <a:pPr marL="0" indent="0">
              <a:buNone/>
            </a:pPr>
            <a:r>
              <a:rPr lang="es-CO" sz="2400" b="1" dirty="0"/>
              <a:t>do </a:t>
            </a:r>
            <a:r>
              <a:rPr lang="es-CO" sz="2400" dirty="0"/>
              <a:t>(</a:t>
            </a:r>
            <a:r>
              <a:rPr lang="es-CO" sz="2400" dirty="0" err="1"/>
              <a:t>expr</a:t>
            </a:r>
            <a:r>
              <a:rPr lang="es-CO" sz="2400" dirty="0"/>
              <a:t> lógica)</a:t>
            </a:r>
          </a:p>
          <a:p>
            <a:pPr marL="0" indent="0">
              <a:buNone/>
            </a:pPr>
            <a:r>
              <a:rPr lang="es-CO" sz="2400" dirty="0" smtClean="0"/>
              <a:t>	sentencias</a:t>
            </a:r>
            <a:endParaRPr lang="es-CO" sz="2400" dirty="0"/>
          </a:p>
          <a:p>
            <a:pPr marL="0" indent="0">
              <a:buNone/>
            </a:pPr>
            <a:r>
              <a:rPr lang="es-CO" sz="2400" b="1" dirty="0" err="1" smtClean="0"/>
              <a:t>end</a:t>
            </a:r>
            <a:r>
              <a:rPr lang="es-CO" sz="2400" b="1" dirty="0" smtClean="0"/>
              <a:t> do</a:t>
            </a:r>
          </a:p>
          <a:p>
            <a:pPr marL="0" indent="0">
              <a:buNone/>
            </a:pPr>
            <a:endParaRPr lang="es-CO" sz="2400" b="1" dirty="0"/>
          </a:p>
          <a:p>
            <a:pPr marL="0" indent="0">
              <a:buNone/>
            </a:pPr>
            <a:endParaRPr lang="es-CO" sz="2400" b="1" dirty="0" smtClean="0"/>
          </a:p>
          <a:p>
            <a:pPr marL="0" indent="0">
              <a:buNone/>
            </a:pPr>
            <a:r>
              <a:rPr lang="es-CO" sz="2400" b="1" dirty="0" smtClean="0"/>
              <a:t>do </a:t>
            </a:r>
            <a:r>
              <a:rPr lang="es-CO" sz="2400" b="1" dirty="0" err="1"/>
              <a:t>while</a:t>
            </a:r>
            <a:r>
              <a:rPr lang="es-CO" sz="2400" b="1" dirty="0"/>
              <a:t> </a:t>
            </a:r>
            <a:r>
              <a:rPr lang="es-CO" sz="2400" dirty="0"/>
              <a:t>(</a:t>
            </a:r>
            <a:r>
              <a:rPr lang="es-CO" sz="2400" dirty="0" err="1"/>
              <a:t>expr</a:t>
            </a:r>
            <a:r>
              <a:rPr lang="es-CO" sz="2400" dirty="0"/>
              <a:t> lógica)</a:t>
            </a:r>
          </a:p>
          <a:p>
            <a:pPr marL="0" indent="0">
              <a:buNone/>
            </a:pPr>
            <a:r>
              <a:rPr lang="es-CO" sz="2400" dirty="0" smtClean="0"/>
              <a:t>	sentencias</a:t>
            </a:r>
            <a:endParaRPr lang="es-CO" sz="2400" dirty="0"/>
          </a:p>
          <a:p>
            <a:pPr marL="0" indent="0">
              <a:buNone/>
            </a:pPr>
            <a:r>
              <a:rPr lang="es-CO" sz="2400" b="1" dirty="0" err="1"/>
              <a:t>end</a:t>
            </a:r>
            <a:r>
              <a:rPr lang="es-CO" sz="2400" b="1" dirty="0"/>
              <a:t> do</a:t>
            </a:r>
            <a:endParaRPr lang="es-CO" sz="2400" dirty="0"/>
          </a:p>
        </p:txBody>
      </p:sp>
    </p:spTree>
    <p:extLst>
      <p:ext uri="{BB962C8B-B14F-4D97-AF65-F5344CB8AC3E}">
        <p14:creationId xmlns="" xmlns:p14="http://schemas.microsoft.com/office/powerpoint/2010/main" val="117504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638</TotalTime>
  <Words>455</Words>
  <Application>Microsoft Office PowerPoint</Application>
  <PresentationFormat>Presentación en pantalla (4:3)</PresentationFormat>
  <Paragraphs>183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Cartoné</vt:lpstr>
      <vt:lpstr>Programación General</vt:lpstr>
      <vt:lpstr>Estructura</vt:lpstr>
      <vt:lpstr>Declaración de Variables</vt:lpstr>
      <vt:lpstr>Operadores Básicos</vt:lpstr>
      <vt:lpstr>Variables</vt:lpstr>
      <vt:lpstr>Expresiones Lógicas</vt:lpstr>
      <vt:lpstr>IF</vt:lpstr>
      <vt:lpstr>IF Anidados</vt:lpstr>
      <vt:lpstr>Ciclos</vt:lpstr>
      <vt:lpstr>Ciclos Fortran</vt:lpstr>
      <vt:lpstr>Arreglos</vt:lpstr>
      <vt:lpstr>Subprogramas</vt:lpstr>
      <vt:lpstr>Subprogramas</vt:lpstr>
      <vt:lpstr>Subprogramas Ejemplos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Camilo A Salazar G</dc:creator>
  <cp:lastModifiedBy>WinuE</cp:lastModifiedBy>
  <cp:revision>48</cp:revision>
  <dcterms:created xsi:type="dcterms:W3CDTF">2011-08-31T02:01:47Z</dcterms:created>
  <dcterms:modified xsi:type="dcterms:W3CDTF">2011-08-31T17:30:47Z</dcterms:modified>
</cp:coreProperties>
</file>