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B796DA-7B4D-4AAB-BF55-754544B4B799}" type="datetimeFigureOut">
              <a:rPr lang="es-CO" smtClean="0"/>
              <a:pPr/>
              <a:t>31/08/2011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D67D9B-E91F-45BD-8F96-C056209017D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es-CO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Programación General</a:t>
            </a:r>
            <a:endParaRPr lang="es-CO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Camilo Andrés Salazar González</a:t>
            </a:r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11560" y="23488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FORTRAN</a:t>
            </a:r>
            <a:endParaRPr lang="es-CO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5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/>
              <a:t>Ciclos Fortran</a:t>
            </a:r>
            <a:endParaRPr lang="es-CO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sz="3200" b="1" dirty="0" err="1" smtClean="0"/>
              <a:t>While</a:t>
            </a:r>
            <a:endParaRPr lang="es-CO" sz="3200" b="1" dirty="0" smtClean="0"/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r>
              <a:rPr lang="es-CO" b="1" dirty="0" smtClean="0"/>
              <a:t>do</a:t>
            </a:r>
            <a:endParaRPr lang="es-CO" b="1" dirty="0"/>
          </a:p>
          <a:p>
            <a:pPr marL="0" indent="0">
              <a:buNone/>
            </a:pPr>
            <a:r>
              <a:rPr lang="es-CO" dirty="0" smtClean="0"/>
              <a:t>	</a:t>
            </a:r>
            <a:r>
              <a:rPr lang="es-CO" dirty="0" err="1" smtClean="0"/>
              <a:t>if</a:t>
            </a:r>
            <a:r>
              <a:rPr lang="es-CO" dirty="0" smtClean="0"/>
              <a:t> </a:t>
            </a:r>
            <a:r>
              <a:rPr lang="es-CO" dirty="0"/>
              <a:t>(</a:t>
            </a:r>
            <a:r>
              <a:rPr lang="es-CO" dirty="0" err="1"/>
              <a:t>expr</a:t>
            </a:r>
            <a:r>
              <a:rPr lang="es-CO" dirty="0"/>
              <a:t> lógica) </a:t>
            </a:r>
            <a:r>
              <a:rPr lang="es-CO" b="1" dirty="0" err="1"/>
              <a:t>exit</a:t>
            </a:r>
            <a:endParaRPr lang="es-CO" b="1" dirty="0"/>
          </a:p>
          <a:p>
            <a:pPr marL="0" indent="0">
              <a:buNone/>
            </a:pPr>
            <a:r>
              <a:rPr lang="es-CO" dirty="0" smtClean="0"/>
              <a:t>	sentencias</a:t>
            </a:r>
            <a:endParaRPr lang="es-CO" dirty="0"/>
          </a:p>
          <a:p>
            <a:pPr marL="0" indent="0">
              <a:buNone/>
            </a:pPr>
            <a:r>
              <a:rPr lang="es-CO" b="1" dirty="0" err="1"/>
              <a:t>end</a:t>
            </a:r>
            <a:r>
              <a:rPr lang="es-CO" b="1" dirty="0"/>
              <a:t> do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sz="3200" b="1" dirty="0" err="1" smtClean="0"/>
              <a:t>Until</a:t>
            </a:r>
            <a:endParaRPr lang="es-CO" sz="3200" b="1" dirty="0" smtClean="0"/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r>
              <a:rPr lang="es-CO" b="1" dirty="0" smtClean="0"/>
              <a:t>do</a:t>
            </a:r>
          </a:p>
          <a:p>
            <a:pPr marL="0" indent="0">
              <a:buNone/>
            </a:pPr>
            <a:r>
              <a:rPr lang="es-CO" dirty="0" smtClean="0"/>
              <a:t>	sentencias</a:t>
            </a:r>
          </a:p>
          <a:p>
            <a:pPr marL="0" indent="0">
              <a:buNone/>
            </a:pPr>
            <a:r>
              <a:rPr lang="es-CO" dirty="0" smtClean="0"/>
              <a:t>	</a:t>
            </a:r>
            <a:r>
              <a:rPr lang="es-CO" dirty="0" err="1" smtClean="0"/>
              <a:t>if</a:t>
            </a:r>
            <a:r>
              <a:rPr lang="es-CO" dirty="0" smtClean="0"/>
              <a:t> (</a:t>
            </a:r>
            <a:r>
              <a:rPr lang="es-CO" dirty="0" err="1" smtClean="0"/>
              <a:t>expr</a:t>
            </a:r>
            <a:r>
              <a:rPr lang="es-CO" dirty="0" smtClean="0"/>
              <a:t> lógica) </a:t>
            </a:r>
            <a:r>
              <a:rPr lang="es-CO" b="1" dirty="0" err="1" smtClean="0"/>
              <a:t>exit</a:t>
            </a:r>
            <a:endParaRPr lang="es-CO" dirty="0" smtClean="0"/>
          </a:p>
          <a:p>
            <a:pPr marL="0" indent="0">
              <a:buNone/>
            </a:pPr>
            <a:r>
              <a:rPr lang="es-CO" b="1" dirty="0" err="1" smtClean="0"/>
              <a:t>end</a:t>
            </a:r>
            <a:r>
              <a:rPr lang="es-CO" b="1" dirty="0" smtClean="0"/>
              <a:t> do</a:t>
            </a: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11238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800" b="1" dirty="0"/>
              <a:t>Arreglos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2240280"/>
            <a:ext cx="4752528" cy="3877056"/>
          </a:xfrm>
        </p:spPr>
        <p:txBody>
          <a:bodyPr/>
          <a:lstStyle/>
          <a:p>
            <a:r>
              <a:rPr lang="es-CO" dirty="0"/>
              <a:t>Arreglos </a:t>
            </a:r>
            <a:r>
              <a:rPr lang="es-CO" dirty="0" smtClean="0"/>
              <a:t>Unidimensionales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 smtClean="0"/>
          </a:p>
          <a:p>
            <a:r>
              <a:rPr lang="es-CO" dirty="0"/>
              <a:t>Arreglos </a:t>
            </a:r>
            <a:r>
              <a:rPr lang="es-CO" dirty="0" err="1"/>
              <a:t>Multi</a:t>
            </a:r>
            <a:r>
              <a:rPr lang="es-CO" dirty="0"/>
              <a:t>-dimensionales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860031" y="2240280"/>
            <a:ext cx="3960441" cy="3877056"/>
          </a:xfrm>
        </p:spPr>
        <p:txBody>
          <a:bodyPr/>
          <a:lstStyle/>
          <a:p>
            <a:r>
              <a:rPr lang="es-CO" b="1" dirty="0"/>
              <a:t>real, </a:t>
            </a:r>
            <a:r>
              <a:rPr lang="es-CO" b="1" dirty="0" err="1"/>
              <a:t>dimension</a:t>
            </a:r>
            <a:r>
              <a:rPr lang="es-CO" b="1" dirty="0"/>
              <a:t> (20) :: </a:t>
            </a:r>
            <a:r>
              <a:rPr lang="es-CO" b="1" dirty="0" smtClean="0"/>
              <a:t>d</a:t>
            </a:r>
          </a:p>
          <a:p>
            <a:pPr marL="411480" lvl="1" indent="0">
              <a:buNone/>
            </a:pPr>
            <a:r>
              <a:rPr lang="es-CO" dirty="0"/>
              <a:t>declara a d como un arreglo del tipo real con 20 </a:t>
            </a:r>
            <a:r>
              <a:rPr lang="es-CO" dirty="0" smtClean="0"/>
              <a:t>elementos.</a:t>
            </a:r>
          </a:p>
          <a:p>
            <a:pPr marL="411480" lvl="1" indent="0">
              <a:buNone/>
            </a:pPr>
            <a:endParaRPr lang="es-CO" dirty="0" smtClean="0"/>
          </a:p>
          <a:p>
            <a:r>
              <a:rPr lang="es-CO" b="1" dirty="0"/>
              <a:t>real Arreglo(3,5</a:t>
            </a:r>
            <a:r>
              <a:rPr lang="es-CO" b="1" dirty="0" smtClean="0"/>
              <a:t>)</a:t>
            </a:r>
          </a:p>
          <a:p>
            <a:pPr marL="411480" lvl="1" indent="0">
              <a:buNone/>
            </a:pPr>
            <a:r>
              <a:rPr lang="es-CO" dirty="0"/>
              <a:t>declara a </a:t>
            </a:r>
            <a:r>
              <a:rPr lang="es-CO" dirty="0" smtClean="0"/>
              <a:t>Arreglo </a:t>
            </a:r>
            <a:r>
              <a:rPr lang="es-CO" dirty="0"/>
              <a:t>como un arreglo del tipo </a:t>
            </a:r>
            <a:r>
              <a:rPr lang="es-CO" dirty="0" smtClean="0"/>
              <a:t>real de 3x5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0175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Subprogramas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sz="2800" b="1" dirty="0" err="1" smtClean="0"/>
              <a:t>Funcion</a:t>
            </a:r>
            <a:endParaRPr lang="es-CO" sz="28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tipo</a:t>
            </a:r>
            <a:r>
              <a:rPr lang="en-US" b="1" dirty="0" smtClean="0"/>
              <a:t> function </a:t>
            </a:r>
            <a:r>
              <a:rPr lang="en-US" i="1" dirty="0" err="1" smtClean="0"/>
              <a:t>nombre</a:t>
            </a:r>
            <a:r>
              <a:rPr lang="en-US" i="1" dirty="0" smtClean="0"/>
              <a:t> (</a:t>
            </a:r>
            <a:r>
              <a:rPr lang="en-US" i="1" dirty="0" err="1" smtClean="0"/>
              <a:t>lista_de</a:t>
            </a:r>
            <a:r>
              <a:rPr lang="en-US" i="1" dirty="0" smtClean="0"/>
              <a:t> </a:t>
            </a:r>
            <a:r>
              <a:rPr lang="en-US" i="1" dirty="0" err="1" smtClean="0"/>
              <a:t>parámetros</a:t>
            </a:r>
            <a:r>
              <a:rPr lang="en-US" i="1" dirty="0" smtClean="0"/>
              <a:t>) </a:t>
            </a:r>
          </a:p>
          <a:p>
            <a:pPr>
              <a:buNone/>
            </a:pPr>
            <a:r>
              <a:rPr lang="en-US" dirty="0" err="1" smtClean="0"/>
              <a:t>declaraciones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: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err="1" smtClean="0"/>
              <a:t>sentencias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: </a:t>
            </a:r>
          </a:p>
          <a:p>
            <a:pPr>
              <a:buNone/>
            </a:pPr>
            <a:r>
              <a:rPr lang="en-US" b="1" dirty="0" smtClean="0"/>
              <a:t>return</a:t>
            </a:r>
          </a:p>
          <a:p>
            <a:pPr>
              <a:buNone/>
            </a:pPr>
            <a:r>
              <a:rPr lang="en-US" b="1" dirty="0" smtClean="0"/>
              <a:t>end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 </a:t>
            </a:r>
            <a:r>
              <a:rPr lang="es-CO" sz="2800" b="1" dirty="0" smtClean="0"/>
              <a:t>Subrutina.</a:t>
            </a:r>
            <a:endParaRPr lang="es-CO" sz="28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b="1" dirty="0" err="1" smtClean="0"/>
              <a:t>subroutine</a:t>
            </a:r>
            <a:r>
              <a:rPr lang="es-CO" b="1" dirty="0" smtClean="0"/>
              <a:t> </a:t>
            </a:r>
            <a:r>
              <a:rPr lang="es-CO" i="1" dirty="0" smtClean="0"/>
              <a:t>nombre (</a:t>
            </a:r>
            <a:r>
              <a:rPr lang="es-CO" i="1" dirty="0" err="1" smtClean="0"/>
              <a:t>lista_de_parámetros</a:t>
            </a:r>
            <a:r>
              <a:rPr lang="es-CO" i="1" dirty="0" smtClean="0"/>
              <a:t>) </a:t>
            </a:r>
          </a:p>
          <a:p>
            <a:pPr>
              <a:buNone/>
            </a:pPr>
            <a:r>
              <a:rPr lang="es-CO" i="1" dirty="0" smtClean="0"/>
              <a:t>declaraciones </a:t>
            </a:r>
          </a:p>
          <a:p>
            <a:pPr>
              <a:buNone/>
            </a:pPr>
            <a:r>
              <a:rPr lang="es-CO" dirty="0" smtClean="0"/>
              <a:t> </a:t>
            </a:r>
            <a:r>
              <a:rPr lang="es-CO" i="1" dirty="0" smtClean="0"/>
              <a:t>: </a:t>
            </a:r>
          </a:p>
          <a:p>
            <a:pPr>
              <a:buNone/>
            </a:pPr>
            <a:r>
              <a:rPr lang="es-CO" i="1" dirty="0" smtClean="0"/>
              <a:t> sentencias </a:t>
            </a:r>
          </a:p>
          <a:p>
            <a:pPr>
              <a:buNone/>
            </a:pPr>
            <a:r>
              <a:rPr lang="es-CO" i="1" dirty="0" smtClean="0"/>
              <a:t> : </a:t>
            </a:r>
          </a:p>
          <a:p>
            <a:pPr>
              <a:buNone/>
            </a:pPr>
            <a:r>
              <a:rPr lang="es-CO" b="1" dirty="0" err="1" smtClean="0"/>
              <a:t>return</a:t>
            </a:r>
            <a:r>
              <a:rPr lang="es-CO" b="1" dirty="0" smtClean="0"/>
              <a:t> </a:t>
            </a:r>
          </a:p>
          <a:p>
            <a:pPr>
              <a:buNone/>
            </a:pPr>
            <a:r>
              <a:rPr lang="es-CO" b="1" dirty="0" err="1" smtClean="0"/>
              <a:t>end</a:t>
            </a:r>
            <a:r>
              <a:rPr lang="es-CO" b="1" dirty="0" smtClean="0"/>
              <a:t>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Subprogramas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sz="2800" b="1" dirty="0" err="1" smtClean="0"/>
              <a:t>Funcion</a:t>
            </a:r>
            <a:endParaRPr lang="es-CO" sz="28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2947595"/>
            <a:ext cx="4096856" cy="3172968"/>
          </a:xfrm>
        </p:spPr>
        <p:txBody>
          <a:bodyPr>
            <a:normAutofit/>
          </a:bodyPr>
          <a:lstStyle/>
          <a:p>
            <a:r>
              <a:rPr lang="es-CO" dirty="0" smtClean="0"/>
              <a:t>Las funciones tienen tipo.</a:t>
            </a:r>
          </a:p>
          <a:p>
            <a:r>
              <a:rPr lang="es-ES_tradnl" dirty="0" smtClean="0"/>
              <a:t>Las funciones son terminadas con la sentencia </a:t>
            </a:r>
            <a:r>
              <a:rPr lang="es-ES_tradnl" b="1" dirty="0" err="1" smtClean="0"/>
              <a:t>return</a:t>
            </a:r>
            <a:r>
              <a:rPr lang="es-ES_tradnl" dirty="0" smtClean="0"/>
              <a:t> en vez de la sentencia </a:t>
            </a:r>
            <a:r>
              <a:rPr lang="es-ES_tradnl" b="1" dirty="0" smtClean="0"/>
              <a:t>stop</a:t>
            </a:r>
            <a:endParaRPr lang="es-CO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 </a:t>
            </a:r>
            <a:r>
              <a:rPr lang="es-CO" sz="2800" b="1" dirty="0" smtClean="0"/>
              <a:t>Subrutina.</a:t>
            </a:r>
            <a:endParaRPr lang="es-CO" sz="28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4247454" cy="3172968"/>
          </a:xfrm>
        </p:spPr>
        <p:txBody>
          <a:bodyPr/>
          <a:lstStyle/>
          <a:p>
            <a:r>
              <a:rPr lang="es-ES_tradnl" dirty="0" smtClean="0"/>
              <a:t>No </a:t>
            </a:r>
            <a:r>
              <a:rPr lang="es-ES_tradnl" dirty="0" smtClean="0"/>
              <a:t>tienen tipo y por consecuencia no pueden hacerse asignación </a:t>
            </a:r>
            <a:r>
              <a:rPr lang="es-ES_tradnl" dirty="0" smtClean="0"/>
              <a:t>al momento </a:t>
            </a:r>
            <a:r>
              <a:rPr lang="es-ES_tradnl" dirty="0" smtClean="0"/>
              <a:t>de llamar al procedimiento</a:t>
            </a:r>
            <a:endParaRPr lang="es-C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Subprogramas Ejemplos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sz="2800" b="1" dirty="0" err="1" smtClean="0"/>
              <a:t>Funcion</a:t>
            </a:r>
            <a:endParaRPr lang="es-CO" sz="2800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real function </a:t>
            </a:r>
            <a:r>
              <a:rPr lang="en-US" dirty="0" err="1" smtClean="0"/>
              <a:t>ll</a:t>
            </a:r>
            <a:r>
              <a:rPr lang="en-US" dirty="0" smtClean="0"/>
              <a:t>(</a:t>
            </a:r>
            <a:r>
              <a:rPr lang="en-US" dirty="0" err="1" smtClean="0"/>
              <a:t>m,t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b="1" dirty="0" smtClean="0"/>
              <a:t>Integer :: </a:t>
            </a:r>
            <a:r>
              <a:rPr lang="en-US" dirty="0" smtClean="0"/>
              <a:t>m </a:t>
            </a:r>
          </a:p>
          <a:p>
            <a:pPr>
              <a:buNone/>
            </a:pPr>
            <a:r>
              <a:rPr lang="en-US" b="1" dirty="0" smtClean="0"/>
              <a:t>Real :: </a:t>
            </a:r>
            <a:r>
              <a:rPr lang="en-US" dirty="0" smtClean="0"/>
              <a:t>t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ll</a:t>
            </a:r>
            <a:r>
              <a:rPr lang="en-US" b="1" dirty="0" smtClean="0"/>
              <a:t> </a:t>
            </a:r>
            <a:r>
              <a:rPr lang="en-US" dirty="0" smtClean="0"/>
              <a:t>= 0.1*t * (m**2 + 14*m + 46) </a:t>
            </a:r>
          </a:p>
          <a:p>
            <a:pPr>
              <a:buNone/>
            </a:pPr>
            <a:r>
              <a:rPr lang="en-US" b="1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ll</a:t>
            </a:r>
            <a:r>
              <a:rPr lang="en-US" dirty="0" smtClean="0"/>
              <a:t> .LT. 0) </a:t>
            </a:r>
            <a:r>
              <a:rPr lang="en-US" dirty="0" err="1" smtClean="0"/>
              <a:t>ll</a:t>
            </a:r>
            <a:r>
              <a:rPr lang="en-US" dirty="0" smtClean="0"/>
              <a:t> = 0.0 </a:t>
            </a:r>
          </a:p>
          <a:p>
            <a:pPr>
              <a:buNone/>
            </a:pPr>
            <a:r>
              <a:rPr lang="en-US" b="1" dirty="0" smtClean="0"/>
              <a:t>return </a:t>
            </a:r>
          </a:p>
          <a:p>
            <a:pPr>
              <a:buNone/>
            </a:pPr>
            <a:r>
              <a:rPr lang="en-US" b="1" dirty="0" smtClean="0"/>
              <a:t>end </a:t>
            </a:r>
          </a:p>
          <a:p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 </a:t>
            </a:r>
            <a:r>
              <a:rPr lang="es-CO" sz="2800" b="1" dirty="0" smtClean="0"/>
              <a:t>Subrutina.</a:t>
            </a:r>
            <a:endParaRPr lang="es-CO" sz="28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b="1" dirty="0" err="1" smtClean="0"/>
              <a:t>subroutine</a:t>
            </a:r>
            <a:r>
              <a:rPr lang="es-CO" b="1" dirty="0" smtClean="0"/>
              <a:t> </a:t>
            </a:r>
            <a:r>
              <a:rPr lang="es-CO" dirty="0" err="1" smtClean="0"/>
              <a:t>iswap</a:t>
            </a:r>
            <a:r>
              <a:rPr lang="es-CO" dirty="0" smtClean="0"/>
              <a:t> (a, b) </a:t>
            </a:r>
          </a:p>
          <a:p>
            <a:pPr>
              <a:buNone/>
            </a:pPr>
            <a:r>
              <a:rPr lang="es-CO" b="1" dirty="0" err="1" smtClean="0"/>
              <a:t>integer</a:t>
            </a:r>
            <a:r>
              <a:rPr lang="es-CO" dirty="0" smtClean="0"/>
              <a:t> :: a, b </a:t>
            </a:r>
          </a:p>
          <a:p>
            <a:pPr>
              <a:buNone/>
            </a:pPr>
            <a:r>
              <a:rPr lang="es-CO" dirty="0" smtClean="0"/>
              <a:t>! Variables locales </a:t>
            </a:r>
          </a:p>
          <a:p>
            <a:pPr>
              <a:buNone/>
            </a:pPr>
            <a:r>
              <a:rPr lang="es-CO" dirty="0" smtClean="0"/>
              <a:t>  </a:t>
            </a:r>
            <a:r>
              <a:rPr lang="es-CO" dirty="0" err="1" smtClean="0"/>
              <a:t>integer</a:t>
            </a:r>
            <a:r>
              <a:rPr lang="es-CO" dirty="0" smtClean="0"/>
              <a:t> </a:t>
            </a:r>
            <a:r>
              <a:rPr lang="es-CO" dirty="0" err="1" smtClean="0"/>
              <a:t>tmp</a:t>
            </a:r>
            <a:r>
              <a:rPr lang="es-CO" dirty="0" smtClean="0"/>
              <a:t> </a:t>
            </a:r>
          </a:p>
          <a:p>
            <a:pPr>
              <a:buNone/>
            </a:pPr>
            <a:r>
              <a:rPr lang="es-CO" dirty="0" smtClean="0"/>
              <a:t>! Sentencias </a:t>
            </a:r>
          </a:p>
          <a:p>
            <a:pPr>
              <a:buNone/>
            </a:pPr>
            <a:r>
              <a:rPr lang="es-CO" dirty="0" smtClean="0"/>
              <a:t>  </a:t>
            </a:r>
            <a:r>
              <a:rPr lang="es-CO" dirty="0" err="1" smtClean="0"/>
              <a:t>tmp</a:t>
            </a:r>
            <a:r>
              <a:rPr lang="es-CO" dirty="0" smtClean="0"/>
              <a:t> = a </a:t>
            </a:r>
          </a:p>
          <a:p>
            <a:pPr>
              <a:buNone/>
            </a:pPr>
            <a:r>
              <a:rPr lang="es-CO" dirty="0" smtClean="0"/>
              <a:t>  a = b </a:t>
            </a:r>
          </a:p>
          <a:p>
            <a:pPr>
              <a:buNone/>
            </a:pPr>
            <a:r>
              <a:rPr lang="es-CO" dirty="0" smtClean="0"/>
              <a:t>  b = </a:t>
            </a:r>
            <a:r>
              <a:rPr lang="es-CO" dirty="0" err="1" smtClean="0"/>
              <a:t>tmp</a:t>
            </a:r>
            <a:r>
              <a:rPr lang="es-CO" dirty="0" smtClean="0"/>
              <a:t> </a:t>
            </a:r>
          </a:p>
          <a:p>
            <a:pPr>
              <a:buNone/>
            </a:pPr>
            <a:r>
              <a:rPr lang="es-CO" b="1" dirty="0" err="1" smtClean="0"/>
              <a:t>return</a:t>
            </a:r>
            <a:r>
              <a:rPr lang="es-CO" b="1" dirty="0" smtClean="0"/>
              <a:t> </a:t>
            </a:r>
          </a:p>
          <a:p>
            <a:pPr>
              <a:buNone/>
            </a:pPr>
            <a:r>
              <a:rPr lang="es-CO" b="1" dirty="0" err="1" smtClean="0"/>
              <a:t>end</a:t>
            </a:r>
            <a:r>
              <a:rPr lang="es-CO" b="1" dirty="0" smtClean="0"/>
              <a:t> </a:t>
            </a:r>
            <a:endParaRPr lang="es-CO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/>
              <a:t>Estructura</a:t>
            </a:r>
            <a:endParaRPr lang="es-CO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2071389"/>
            <a:ext cx="50509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400" b="1" dirty="0" err="1" smtClean="0"/>
              <a:t>program</a:t>
            </a:r>
            <a:r>
              <a:rPr lang="es-CO" sz="2400" b="1" dirty="0" smtClean="0"/>
              <a:t> </a:t>
            </a:r>
            <a:r>
              <a:rPr lang="es-CO" sz="2400" dirty="0"/>
              <a:t>circulo</a:t>
            </a:r>
          </a:p>
          <a:p>
            <a:pPr marL="0" indent="0">
              <a:buNone/>
            </a:pPr>
            <a:r>
              <a:rPr lang="es-CO" sz="2400" b="1" dirty="0"/>
              <a:t>	</a:t>
            </a:r>
            <a:r>
              <a:rPr lang="es-CO" sz="2400" b="1" dirty="0" smtClean="0"/>
              <a:t>Real </a:t>
            </a:r>
            <a:r>
              <a:rPr lang="es-CO" sz="2400" dirty="0"/>
              <a:t>:: r, </a:t>
            </a:r>
            <a:r>
              <a:rPr lang="es-CO" sz="2400" dirty="0" err="1"/>
              <a:t>area</a:t>
            </a:r>
            <a:endParaRPr lang="es-CO" sz="2400" dirty="0"/>
          </a:p>
          <a:p>
            <a:pPr marL="0" indent="0">
              <a:buNone/>
            </a:pPr>
            <a:r>
              <a:rPr lang="es-CO" sz="2400" dirty="0" smtClean="0"/>
              <a:t>	</a:t>
            </a:r>
            <a:r>
              <a:rPr lang="es-CO" sz="2400" b="1" dirty="0" err="1" smtClean="0"/>
              <a:t>write</a:t>
            </a:r>
            <a:r>
              <a:rPr lang="es-CO" sz="2400" b="1" dirty="0" smtClean="0"/>
              <a:t> </a:t>
            </a:r>
            <a:r>
              <a:rPr lang="es-CO" sz="2400" dirty="0"/>
              <a:t>(*,*) 'Escribe </a:t>
            </a:r>
            <a:r>
              <a:rPr lang="es-CO" sz="2400" dirty="0" smtClean="0"/>
              <a:t>el </a:t>
            </a:r>
            <a:r>
              <a:rPr lang="es-CO" sz="2400" dirty="0"/>
              <a:t>radio r:'</a:t>
            </a:r>
          </a:p>
          <a:p>
            <a:pPr marL="0" indent="0">
              <a:buNone/>
            </a:pPr>
            <a:r>
              <a:rPr lang="es-CO" sz="2400" b="1" dirty="0" smtClean="0"/>
              <a:t>	</a:t>
            </a:r>
            <a:r>
              <a:rPr lang="es-CO" sz="2400" b="1" dirty="0" err="1" smtClean="0"/>
              <a:t>read</a:t>
            </a:r>
            <a:r>
              <a:rPr lang="es-CO" sz="2400" b="1" dirty="0" smtClean="0"/>
              <a:t> </a:t>
            </a:r>
            <a:r>
              <a:rPr lang="es-CO" sz="2400" dirty="0"/>
              <a:t>(*,*) r</a:t>
            </a:r>
          </a:p>
          <a:p>
            <a:pPr marL="0" indent="0">
              <a:buNone/>
            </a:pPr>
            <a:r>
              <a:rPr lang="es-CO" sz="2400" b="1" dirty="0" smtClean="0"/>
              <a:t>	</a:t>
            </a:r>
            <a:r>
              <a:rPr lang="es-CO" sz="2400" b="1" dirty="0" err="1" smtClean="0"/>
              <a:t>area</a:t>
            </a:r>
            <a:r>
              <a:rPr lang="es-CO" sz="2400" b="1" dirty="0" smtClean="0"/>
              <a:t> </a:t>
            </a:r>
            <a:r>
              <a:rPr lang="es-CO" sz="2400" dirty="0"/>
              <a:t>= 3.14159*r*r</a:t>
            </a:r>
          </a:p>
          <a:p>
            <a:pPr marL="0" indent="0">
              <a:buNone/>
            </a:pPr>
            <a:r>
              <a:rPr lang="es-CO" sz="2400" b="1" dirty="0" smtClean="0"/>
              <a:t>	</a:t>
            </a:r>
            <a:r>
              <a:rPr lang="es-CO" sz="2400" b="1" dirty="0" err="1" smtClean="0"/>
              <a:t>write</a:t>
            </a:r>
            <a:r>
              <a:rPr lang="es-CO" sz="2400" b="1" dirty="0" smtClean="0"/>
              <a:t> </a:t>
            </a:r>
            <a:r>
              <a:rPr lang="es-CO" sz="2400" dirty="0"/>
              <a:t>(*,*) '</a:t>
            </a:r>
            <a:r>
              <a:rPr lang="es-CO" sz="2400" dirty="0" err="1"/>
              <a:t>Area</a:t>
            </a:r>
            <a:r>
              <a:rPr lang="es-CO" sz="2400" dirty="0"/>
              <a:t> = ', </a:t>
            </a:r>
            <a:r>
              <a:rPr lang="es-CO" sz="2400" dirty="0" err="1"/>
              <a:t>area</a:t>
            </a:r>
            <a:endParaRPr lang="es-CO" sz="2400" dirty="0"/>
          </a:p>
          <a:p>
            <a:pPr marL="0" indent="0">
              <a:buNone/>
            </a:pPr>
            <a:r>
              <a:rPr lang="es-CO" sz="2400" b="1" dirty="0"/>
              <a:t>stop</a:t>
            </a:r>
          </a:p>
          <a:p>
            <a:pPr marL="0" indent="0">
              <a:buNone/>
            </a:pPr>
            <a:r>
              <a:rPr lang="es-CO" sz="2400" b="1" dirty="0" err="1"/>
              <a:t>end</a:t>
            </a:r>
            <a:endParaRPr lang="es-CO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5652120" y="2071389"/>
            <a:ext cx="30346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Este programa lee un número real r y muestra el área del círculo con radio r.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5807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/>
              <a:t>Declaración de Variables</a:t>
            </a:r>
            <a:endParaRPr lang="es-CO" sz="4800" b="1" dirty="0"/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3"/>
          </p:nvPr>
        </p:nvSpPr>
        <p:spPr>
          <a:xfrm>
            <a:off x="4355976" y="2071389"/>
            <a:ext cx="4258816" cy="4525963"/>
          </a:xfrm>
        </p:spPr>
        <p:txBody>
          <a:bodyPr>
            <a:normAutofit/>
          </a:bodyPr>
          <a:lstStyle/>
          <a:p>
            <a:r>
              <a:rPr lang="es-CO" sz="2400" b="1" dirty="0" err="1" smtClean="0"/>
              <a:t>Integer</a:t>
            </a:r>
            <a:r>
              <a:rPr lang="es-CO" sz="2400" b="1" dirty="0" smtClean="0"/>
              <a:t> </a:t>
            </a:r>
            <a:r>
              <a:rPr lang="es-CO" sz="2400" b="1" dirty="0"/>
              <a:t>:: </a:t>
            </a:r>
            <a:r>
              <a:rPr lang="es-CO" sz="2400" dirty="0"/>
              <a:t>lista de variables</a:t>
            </a:r>
          </a:p>
          <a:p>
            <a:r>
              <a:rPr lang="es-CO" sz="2400" b="1" dirty="0" smtClean="0"/>
              <a:t>Real </a:t>
            </a:r>
            <a:r>
              <a:rPr lang="es-CO" sz="2400" b="1" dirty="0"/>
              <a:t>:: </a:t>
            </a:r>
            <a:r>
              <a:rPr lang="es-CO" sz="2400" dirty="0"/>
              <a:t>lista de variables</a:t>
            </a:r>
          </a:p>
          <a:p>
            <a:r>
              <a:rPr lang="es-CO" sz="2400" b="1" dirty="0" err="1" smtClean="0"/>
              <a:t>Double</a:t>
            </a:r>
            <a:r>
              <a:rPr lang="es-CO" sz="2400" b="1" dirty="0" smtClean="0"/>
              <a:t> </a:t>
            </a:r>
            <a:r>
              <a:rPr lang="es-CO" sz="2400" b="1" dirty="0" err="1"/>
              <a:t>precision</a:t>
            </a:r>
            <a:r>
              <a:rPr lang="es-CO" sz="2400" b="1" dirty="0"/>
              <a:t> :: </a:t>
            </a:r>
            <a:r>
              <a:rPr lang="es-CO" sz="2400" dirty="0"/>
              <a:t>lista de variables</a:t>
            </a:r>
          </a:p>
          <a:p>
            <a:r>
              <a:rPr lang="es-CO" sz="2400" b="1" dirty="0" err="1" smtClean="0"/>
              <a:t>Complex</a:t>
            </a:r>
            <a:r>
              <a:rPr lang="es-CO" sz="2400" b="1" dirty="0" smtClean="0"/>
              <a:t> </a:t>
            </a:r>
            <a:r>
              <a:rPr lang="es-CO" sz="2400" dirty="0"/>
              <a:t>:: lista de variables</a:t>
            </a:r>
          </a:p>
          <a:p>
            <a:r>
              <a:rPr lang="es-CO" sz="2400" b="1" dirty="0" err="1" smtClean="0"/>
              <a:t>Logical</a:t>
            </a:r>
            <a:r>
              <a:rPr lang="es-CO" sz="2400" b="1" dirty="0" smtClean="0"/>
              <a:t> </a:t>
            </a:r>
            <a:r>
              <a:rPr lang="es-CO" sz="2400" b="1" dirty="0"/>
              <a:t>:: </a:t>
            </a:r>
            <a:r>
              <a:rPr lang="es-CO" sz="2400" dirty="0"/>
              <a:t>lista de variables</a:t>
            </a:r>
          </a:p>
          <a:p>
            <a:r>
              <a:rPr lang="es-CO" sz="2400" b="1" dirty="0" err="1" smtClean="0"/>
              <a:t>Character</a:t>
            </a:r>
            <a:r>
              <a:rPr lang="es-CO" sz="2400" b="1" dirty="0" smtClean="0"/>
              <a:t> :: </a:t>
            </a:r>
            <a:r>
              <a:rPr lang="es-CO" sz="2400" dirty="0" smtClean="0"/>
              <a:t>lista de variables</a:t>
            </a:r>
          </a:p>
          <a:p>
            <a:endParaRPr lang="es-CO" sz="2400" dirty="0"/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4"/>
          </p:nvPr>
        </p:nvSpPr>
        <p:spPr>
          <a:xfrm>
            <a:off x="755576" y="2143397"/>
            <a:ext cx="3240360" cy="3805883"/>
          </a:xfrm>
        </p:spPr>
        <p:txBody>
          <a:bodyPr>
            <a:normAutofit/>
          </a:bodyPr>
          <a:lstStyle/>
          <a:p>
            <a:r>
              <a:rPr lang="es-CO" sz="2400" dirty="0"/>
              <a:t>32 bits (4 bytes</a:t>
            </a:r>
            <a:r>
              <a:rPr lang="es-CO" sz="2400" dirty="0" smtClean="0"/>
              <a:t>)</a:t>
            </a:r>
          </a:p>
          <a:p>
            <a:r>
              <a:rPr lang="es-CO" sz="2400" dirty="0"/>
              <a:t>32 bits (4 bytes</a:t>
            </a:r>
            <a:r>
              <a:rPr lang="es-CO" sz="2400" dirty="0" smtClean="0"/>
              <a:t>)</a:t>
            </a:r>
          </a:p>
          <a:p>
            <a:r>
              <a:rPr lang="es-CO" sz="2400" dirty="0" smtClean="0"/>
              <a:t>64 </a:t>
            </a:r>
            <a:r>
              <a:rPr lang="es-CO" sz="2400" dirty="0"/>
              <a:t>bits </a:t>
            </a:r>
            <a:r>
              <a:rPr lang="es-CO" sz="2400" dirty="0" smtClean="0"/>
              <a:t>(8 </a:t>
            </a:r>
            <a:r>
              <a:rPr lang="es-CO" sz="2400" dirty="0"/>
              <a:t>bytes</a:t>
            </a:r>
            <a:r>
              <a:rPr lang="es-CO" sz="2400" dirty="0" smtClean="0"/>
              <a:t>)</a:t>
            </a:r>
          </a:p>
          <a:p>
            <a:endParaRPr lang="es-CO" sz="2400" dirty="0"/>
          </a:p>
          <a:p>
            <a:r>
              <a:rPr lang="es-CO" sz="2400" dirty="0"/>
              <a:t>(2, -3)</a:t>
            </a:r>
            <a:endParaRPr lang="es-CO" sz="2400" dirty="0" smtClean="0"/>
          </a:p>
          <a:p>
            <a:endParaRPr lang="es-CO" sz="2400" dirty="0"/>
          </a:p>
        </p:txBody>
      </p:sp>
    </p:spTree>
    <p:extLst>
      <p:ext uri="{BB962C8B-B14F-4D97-AF65-F5344CB8AC3E}">
        <p14:creationId xmlns="" xmlns:p14="http://schemas.microsoft.com/office/powerpoint/2010/main" val="24184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76872"/>
            <a:ext cx="7715200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000" dirty="0"/>
              <a:t>** </a:t>
            </a:r>
            <a:r>
              <a:rPr lang="es-CO" sz="4000" dirty="0" smtClean="0"/>
              <a:t>exponenciación</a:t>
            </a:r>
            <a:endParaRPr lang="es-CO" sz="4000" dirty="0"/>
          </a:p>
          <a:p>
            <a:pPr marL="0" indent="0" algn="ctr">
              <a:buNone/>
            </a:pPr>
            <a:r>
              <a:rPr lang="es-CO" sz="4000" dirty="0" smtClean="0"/>
              <a:t>*, </a:t>
            </a:r>
            <a:r>
              <a:rPr lang="es-CO" sz="4000" dirty="0"/>
              <a:t>/ </a:t>
            </a:r>
            <a:r>
              <a:rPr lang="es-CO" sz="4000" dirty="0" smtClean="0"/>
              <a:t>multiplicación</a:t>
            </a:r>
            <a:r>
              <a:rPr lang="es-CO" sz="4000" dirty="0"/>
              <a:t>, </a:t>
            </a:r>
            <a:r>
              <a:rPr lang="es-CO" sz="4000" dirty="0" smtClean="0"/>
              <a:t>división</a:t>
            </a:r>
            <a:endParaRPr lang="es-CO" sz="4000" dirty="0"/>
          </a:p>
          <a:p>
            <a:pPr marL="0" indent="0" algn="ctr">
              <a:buNone/>
            </a:pPr>
            <a:r>
              <a:rPr lang="es-CO" sz="4000" dirty="0" smtClean="0"/>
              <a:t>+, </a:t>
            </a:r>
            <a:r>
              <a:rPr lang="es-CO" sz="4000" dirty="0"/>
              <a:t>- </a:t>
            </a:r>
            <a:r>
              <a:rPr lang="es-CO" sz="4000" dirty="0" smtClean="0"/>
              <a:t>suma</a:t>
            </a:r>
            <a:r>
              <a:rPr lang="es-CO" sz="4000" dirty="0"/>
              <a:t>, </a:t>
            </a:r>
            <a:r>
              <a:rPr lang="es-CO" sz="4000" dirty="0" smtClean="0"/>
              <a:t>resta</a:t>
            </a:r>
          </a:p>
          <a:p>
            <a:pPr marL="0" indent="0" algn="ctr">
              <a:buNone/>
            </a:pPr>
            <a:endParaRPr lang="es-CO" sz="4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/>
              <a:t>Operadores Básicos</a:t>
            </a:r>
            <a:endParaRPr lang="es-CO" sz="4800" b="1" dirty="0"/>
          </a:p>
        </p:txBody>
      </p:sp>
    </p:spTree>
    <p:extLst>
      <p:ext uri="{BB962C8B-B14F-4D97-AF65-F5344CB8AC3E}">
        <p14:creationId xmlns="" xmlns:p14="http://schemas.microsoft.com/office/powerpoint/2010/main" val="12341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4925144"/>
          </a:xfrm>
        </p:spPr>
        <p:txBody>
          <a:bodyPr>
            <a:normAutofit/>
          </a:bodyPr>
          <a:lstStyle/>
          <a:p>
            <a:r>
              <a:rPr lang="es-CO" sz="2800" dirty="0" smtClean="0"/>
              <a:t>Asignación de variables </a:t>
            </a:r>
          </a:p>
          <a:p>
            <a:pPr lvl="1"/>
            <a:r>
              <a:rPr lang="es-CO" sz="2400" dirty="0" err="1"/>
              <a:t>nombre_de_variable</a:t>
            </a:r>
            <a:r>
              <a:rPr lang="es-CO" sz="2400" dirty="0"/>
              <a:t> = </a:t>
            </a:r>
            <a:r>
              <a:rPr lang="es-CO" sz="2400" i="1" dirty="0" smtClean="0"/>
              <a:t>expresión</a:t>
            </a:r>
          </a:p>
          <a:p>
            <a:pPr marL="457200" lvl="1" indent="0">
              <a:buNone/>
            </a:pPr>
            <a:r>
              <a:rPr lang="es-CO" sz="2400" i="1" dirty="0" smtClean="0"/>
              <a:t>Ejemplo</a:t>
            </a:r>
            <a:endParaRPr lang="es-CO" sz="2400" i="1" dirty="0"/>
          </a:p>
          <a:p>
            <a:pPr marL="914400" lvl="2" indent="0">
              <a:buNone/>
            </a:pPr>
            <a:r>
              <a:rPr lang="es-CO" sz="2000" dirty="0" err="1"/>
              <a:t>area</a:t>
            </a:r>
            <a:r>
              <a:rPr lang="es-CO" sz="2000" dirty="0"/>
              <a:t> = pi * r</a:t>
            </a:r>
            <a:r>
              <a:rPr lang="es-CO" sz="2000" dirty="0" smtClean="0"/>
              <a:t>**</a:t>
            </a:r>
            <a:endParaRPr lang="es-CO" sz="2000" i="1" dirty="0" smtClean="0"/>
          </a:p>
          <a:p>
            <a:r>
              <a:rPr lang="es-CO" sz="2800" dirty="0"/>
              <a:t>Conversión de </a:t>
            </a:r>
            <a:r>
              <a:rPr lang="es-CO" sz="2800" dirty="0" smtClean="0"/>
              <a:t>Tipos</a:t>
            </a:r>
          </a:p>
          <a:p>
            <a:pPr lvl="1"/>
            <a:r>
              <a:rPr lang="es-CO" sz="2400" dirty="0" err="1"/>
              <a:t>int</a:t>
            </a:r>
            <a:endParaRPr lang="es-CO" sz="2400" dirty="0"/>
          </a:p>
          <a:p>
            <a:pPr lvl="1"/>
            <a:r>
              <a:rPr lang="es-CO" sz="2400" dirty="0"/>
              <a:t>real</a:t>
            </a:r>
          </a:p>
          <a:p>
            <a:pPr lvl="1"/>
            <a:r>
              <a:rPr lang="es-CO" sz="2400" dirty="0" err="1"/>
              <a:t>dble</a:t>
            </a:r>
            <a:endParaRPr lang="es-CO" sz="2400" dirty="0"/>
          </a:p>
          <a:p>
            <a:pPr lvl="1"/>
            <a:r>
              <a:rPr lang="es-CO" sz="2400" dirty="0" err="1"/>
              <a:t>ichar</a:t>
            </a:r>
            <a:endParaRPr lang="es-CO" sz="2400" dirty="0"/>
          </a:p>
          <a:p>
            <a:pPr lvl="1"/>
            <a:r>
              <a:rPr lang="es-CO" sz="2400" dirty="0" err="1" smtClean="0"/>
              <a:t>Char</a:t>
            </a:r>
            <a:endParaRPr lang="es-CO" sz="24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/>
              <a:t>Variables</a:t>
            </a:r>
            <a:endParaRPr lang="es-CO" sz="4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491880" y="4738499"/>
            <a:ext cx="38884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s-CO" sz="2400" b="1" i="1" dirty="0" smtClean="0"/>
              <a:t>Ejemplo:</a:t>
            </a:r>
          </a:p>
          <a:p>
            <a:pPr marL="0" lvl="2"/>
            <a:r>
              <a:rPr lang="es-CO" sz="2400" b="1" i="1" dirty="0" smtClean="0"/>
              <a:t>	</a:t>
            </a:r>
            <a:r>
              <a:rPr lang="es-CO" sz="2400" i="1" dirty="0" smtClean="0"/>
              <a:t> </a:t>
            </a:r>
            <a:r>
              <a:rPr lang="es-CO" sz="2400" dirty="0" smtClean="0"/>
              <a:t>w = </a:t>
            </a:r>
            <a:r>
              <a:rPr lang="es-CO" sz="2400" dirty="0" err="1" smtClean="0"/>
              <a:t>dble</a:t>
            </a:r>
            <a:r>
              <a:rPr lang="es-CO" sz="2400" dirty="0" smtClean="0"/>
              <a:t>(x)*</a:t>
            </a:r>
            <a:r>
              <a:rPr lang="es-CO" sz="2400" dirty="0" err="1" smtClean="0"/>
              <a:t>dble</a:t>
            </a:r>
            <a:r>
              <a:rPr lang="es-CO" sz="2400" dirty="0" smtClean="0"/>
              <a:t>(y)</a:t>
            </a:r>
            <a:endParaRPr lang="es-CO" sz="2400" i="1" dirty="0" smtClean="0"/>
          </a:p>
          <a:p>
            <a:endParaRPr lang="es-CO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09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3250704" cy="4525963"/>
          </a:xfrm>
        </p:spPr>
        <p:txBody>
          <a:bodyPr/>
          <a:lstStyle/>
          <a:p>
            <a:r>
              <a:rPr lang="es-CO" b="1" i="1" dirty="0"/>
              <a:t>F77 </a:t>
            </a:r>
            <a:r>
              <a:rPr lang="es-CO" b="1" i="1" dirty="0" smtClean="0"/>
              <a:t>	F90</a:t>
            </a:r>
            <a:endParaRPr lang="es-CO" b="1" i="1" dirty="0"/>
          </a:p>
          <a:p>
            <a:r>
              <a:rPr lang="es-CO" dirty="0"/>
              <a:t>.LT. </a:t>
            </a:r>
            <a:r>
              <a:rPr lang="es-CO" dirty="0" smtClean="0"/>
              <a:t>	&lt;</a:t>
            </a:r>
            <a:endParaRPr lang="es-CO" dirty="0"/>
          </a:p>
          <a:p>
            <a:r>
              <a:rPr lang="es-CO" dirty="0"/>
              <a:t>.LE</a:t>
            </a:r>
            <a:r>
              <a:rPr lang="es-CO" dirty="0" smtClean="0"/>
              <a:t>.	 </a:t>
            </a:r>
            <a:r>
              <a:rPr lang="es-CO" dirty="0"/>
              <a:t>&lt;=</a:t>
            </a:r>
          </a:p>
          <a:p>
            <a:r>
              <a:rPr lang="es-CO" dirty="0"/>
              <a:t>.GT</a:t>
            </a:r>
            <a:r>
              <a:rPr lang="es-CO" dirty="0" smtClean="0"/>
              <a:t>.	 </a:t>
            </a:r>
            <a:r>
              <a:rPr lang="es-CO" dirty="0"/>
              <a:t>&gt;</a:t>
            </a:r>
          </a:p>
          <a:p>
            <a:r>
              <a:rPr lang="es-CO" dirty="0"/>
              <a:t>.GE</a:t>
            </a:r>
            <a:r>
              <a:rPr lang="es-CO" dirty="0" smtClean="0"/>
              <a:t>.	 </a:t>
            </a:r>
            <a:r>
              <a:rPr lang="es-CO" dirty="0"/>
              <a:t>&gt;=</a:t>
            </a:r>
          </a:p>
          <a:p>
            <a:r>
              <a:rPr lang="es-CO" dirty="0"/>
              <a:t>.EQ. </a:t>
            </a:r>
            <a:r>
              <a:rPr lang="es-CO" dirty="0" smtClean="0"/>
              <a:t>	=</a:t>
            </a:r>
            <a:endParaRPr lang="es-CO" dirty="0"/>
          </a:p>
          <a:p>
            <a:r>
              <a:rPr lang="es-CO" dirty="0"/>
              <a:t>.NE</a:t>
            </a:r>
            <a:r>
              <a:rPr lang="es-CO" dirty="0" smtClean="0"/>
              <a:t>.	 </a:t>
            </a:r>
            <a:r>
              <a:rPr lang="es-CO" dirty="0"/>
              <a:t>/=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/>
              <a:t>Expresiones Lógicas</a:t>
            </a:r>
            <a:endParaRPr lang="es-CO" sz="4800" dirty="0"/>
          </a:p>
        </p:txBody>
      </p:sp>
      <p:sp>
        <p:nvSpPr>
          <p:cNvPr id="4" name="3 Rectángulo"/>
          <p:cNvSpPr/>
          <p:nvPr/>
        </p:nvSpPr>
        <p:spPr>
          <a:xfrm>
            <a:off x="3995936" y="1484784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dirty="0" smtClean="0"/>
              <a:t>Ejemplos:</a:t>
            </a:r>
          </a:p>
          <a:p>
            <a:endParaRPr lang="es-CO" sz="3200" dirty="0" smtClean="0"/>
          </a:p>
          <a:p>
            <a:r>
              <a:rPr lang="es-CO" sz="3200" dirty="0" err="1" smtClean="0"/>
              <a:t>logical</a:t>
            </a:r>
            <a:r>
              <a:rPr lang="es-CO" sz="3200" dirty="0"/>
              <a:t>:: a, b</a:t>
            </a:r>
          </a:p>
          <a:p>
            <a:r>
              <a:rPr lang="es-CO" sz="3200" dirty="0"/>
              <a:t>a = .TRUE.</a:t>
            </a:r>
          </a:p>
          <a:p>
            <a:r>
              <a:rPr lang="en-US" sz="3200" dirty="0"/>
              <a:t>b = a .AND. 3 .LT. </a:t>
            </a:r>
            <a:r>
              <a:rPr lang="en-US" sz="3200" dirty="0" smtClean="0"/>
              <a:t>5/2</a:t>
            </a:r>
          </a:p>
          <a:p>
            <a:endParaRPr lang="en-US" sz="3200" dirty="0"/>
          </a:p>
          <a:p>
            <a:r>
              <a:rPr lang="en-US" sz="3200" dirty="0" smtClean="0"/>
              <a:t>Logical :: a, b</a:t>
            </a:r>
          </a:p>
          <a:p>
            <a:r>
              <a:rPr lang="es-CO" sz="3200" dirty="0" smtClean="0"/>
              <a:t>a = .TRUE.</a:t>
            </a:r>
          </a:p>
          <a:p>
            <a:r>
              <a:rPr lang="en-US" sz="3200" dirty="0" smtClean="0"/>
              <a:t>b = a .AND. 3 &lt; 5/2</a:t>
            </a:r>
          </a:p>
        </p:txBody>
      </p:sp>
    </p:spTree>
    <p:extLst>
      <p:ext uri="{BB962C8B-B14F-4D97-AF65-F5344CB8AC3E}">
        <p14:creationId xmlns="" xmlns:p14="http://schemas.microsoft.com/office/powerpoint/2010/main" val="30389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332656"/>
            <a:ext cx="4679702" cy="58531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sz="3600" b="1" dirty="0" smtClean="0"/>
              <a:t>Sintaxis</a:t>
            </a:r>
          </a:p>
          <a:p>
            <a:pPr marL="0" indent="0">
              <a:buNone/>
            </a:pPr>
            <a:r>
              <a:rPr lang="es-CO" sz="2400" b="1" dirty="0" err="1" smtClean="0"/>
              <a:t>if</a:t>
            </a:r>
            <a:r>
              <a:rPr lang="es-CO" sz="2400" b="1" dirty="0" smtClean="0"/>
              <a:t> </a:t>
            </a:r>
            <a:r>
              <a:rPr lang="es-CO" sz="2400" dirty="0" smtClean="0"/>
              <a:t>(</a:t>
            </a:r>
            <a:r>
              <a:rPr lang="es-CO" sz="2400" i="1" dirty="0" smtClean="0"/>
              <a:t>expresión lógica</a:t>
            </a:r>
            <a:r>
              <a:rPr lang="es-CO" sz="2400" dirty="0" smtClean="0"/>
              <a:t>) </a:t>
            </a:r>
            <a:r>
              <a:rPr lang="es-CO" sz="2400" i="1" dirty="0" smtClean="0"/>
              <a:t>sentencia</a:t>
            </a:r>
          </a:p>
          <a:p>
            <a:pPr marL="0" indent="0">
              <a:buNone/>
            </a:pPr>
            <a:endParaRPr lang="es-CO" sz="2400" dirty="0"/>
          </a:p>
          <a:p>
            <a:pPr marL="400050"/>
            <a:r>
              <a:rPr lang="es-CO" sz="2000" b="1" dirty="0" smtClean="0"/>
              <a:t>Si se necesitan mas de una sentencia</a:t>
            </a:r>
            <a:endParaRPr lang="es-CO" sz="2000" b="1" dirty="0"/>
          </a:p>
          <a:p>
            <a:pPr marL="0" indent="0">
              <a:buNone/>
            </a:pPr>
            <a:r>
              <a:rPr lang="es-CO" sz="2400" b="1" dirty="0" err="1" smtClean="0"/>
              <a:t>if</a:t>
            </a:r>
            <a:r>
              <a:rPr lang="es-CO" sz="2400" b="1" dirty="0" smtClean="0"/>
              <a:t> </a:t>
            </a:r>
            <a:r>
              <a:rPr lang="es-CO" sz="2400" dirty="0"/>
              <a:t>(</a:t>
            </a:r>
            <a:r>
              <a:rPr lang="es-CO" sz="2400" i="1" dirty="0"/>
              <a:t>expresión lógica</a:t>
            </a:r>
            <a:r>
              <a:rPr lang="es-CO" sz="2400" dirty="0"/>
              <a:t>) </a:t>
            </a:r>
            <a:r>
              <a:rPr lang="es-CO" sz="2400" b="1" dirty="0" err="1"/>
              <a:t>then</a:t>
            </a:r>
            <a:endParaRPr lang="es-CO" sz="2400" b="1" dirty="0"/>
          </a:p>
          <a:p>
            <a:pPr marL="0" indent="0">
              <a:buNone/>
            </a:pPr>
            <a:r>
              <a:rPr lang="es-CO" sz="2400" i="1" dirty="0" smtClean="0"/>
              <a:t>	sentencias</a:t>
            </a:r>
            <a:endParaRPr lang="es-CO" sz="2400" i="1" dirty="0"/>
          </a:p>
          <a:p>
            <a:pPr marL="0" indent="0">
              <a:buNone/>
            </a:pPr>
            <a:r>
              <a:rPr lang="es-CO" sz="2400" b="1" dirty="0" err="1" smtClean="0"/>
              <a:t>endif</a:t>
            </a:r>
            <a:endParaRPr lang="es-CO" sz="2400" b="1" dirty="0" smtClean="0"/>
          </a:p>
          <a:p>
            <a:pPr marL="0" indent="0">
              <a:buNone/>
            </a:pPr>
            <a:endParaRPr lang="es-CO" sz="2400" b="1" dirty="0"/>
          </a:p>
          <a:p>
            <a:r>
              <a:rPr lang="es-CO" sz="2000" b="1" dirty="0"/>
              <a:t>La forma </a:t>
            </a:r>
            <a:r>
              <a:rPr lang="es-CO" sz="2000" b="1" dirty="0" smtClean="0"/>
              <a:t>más </a:t>
            </a:r>
            <a:r>
              <a:rPr lang="es-CO" sz="2000" b="1" dirty="0"/>
              <a:t>general más </a:t>
            </a:r>
            <a:r>
              <a:rPr lang="es-CO" sz="2000" b="1" dirty="0" smtClean="0"/>
              <a:t>general</a:t>
            </a:r>
          </a:p>
          <a:p>
            <a:pPr marL="0" indent="0">
              <a:buNone/>
            </a:pPr>
            <a:r>
              <a:rPr lang="es-CO" sz="2000" b="1" dirty="0" err="1"/>
              <a:t>if</a:t>
            </a:r>
            <a:r>
              <a:rPr lang="es-CO" sz="2000" b="1" dirty="0"/>
              <a:t> </a:t>
            </a:r>
            <a:r>
              <a:rPr lang="es-CO" sz="2000" dirty="0"/>
              <a:t>(expresión lógica) </a:t>
            </a:r>
            <a:r>
              <a:rPr lang="es-CO" sz="2000" b="1" dirty="0" err="1"/>
              <a:t>then</a:t>
            </a:r>
            <a:endParaRPr lang="es-CO" sz="2000" b="1" dirty="0"/>
          </a:p>
          <a:p>
            <a:pPr marL="0" indent="0">
              <a:buNone/>
            </a:pPr>
            <a:r>
              <a:rPr lang="es-CO" sz="2000" dirty="0" smtClean="0"/>
              <a:t>	sentencias</a:t>
            </a:r>
            <a:endParaRPr lang="es-CO" sz="2000" dirty="0"/>
          </a:p>
          <a:p>
            <a:pPr marL="0" indent="0">
              <a:buNone/>
            </a:pPr>
            <a:r>
              <a:rPr lang="es-CO" sz="2000" b="1" dirty="0" smtClean="0"/>
              <a:t>	</a:t>
            </a:r>
            <a:r>
              <a:rPr lang="es-CO" sz="2000" b="1" dirty="0" err="1" smtClean="0"/>
              <a:t>elseif</a:t>
            </a:r>
            <a:r>
              <a:rPr lang="es-CO" sz="2000" b="1" dirty="0" smtClean="0"/>
              <a:t> </a:t>
            </a:r>
            <a:r>
              <a:rPr lang="es-CO" sz="2000" dirty="0"/>
              <a:t>(expresión lógica) </a:t>
            </a:r>
            <a:r>
              <a:rPr lang="es-CO" sz="2000" b="1" dirty="0" err="1"/>
              <a:t>then</a:t>
            </a:r>
            <a:endParaRPr lang="es-CO" sz="2000" b="1" dirty="0"/>
          </a:p>
          <a:p>
            <a:pPr marL="0" indent="0">
              <a:buNone/>
            </a:pPr>
            <a:r>
              <a:rPr lang="es-CO" sz="2000" dirty="0" smtClean="0"/>
              <a:t>	sentencias</a:t>
            </a:r>
            <a:endParaRPr lang="es-CO" sz="2000" dirty="0"/>
          </a:p>
          <a:p>
            <a:pPr marL="0" indent="0">
              <a:buNone/>
            </a:pPr>
            <a:r>
              <a:rPr lang="es-CO" sz="2000" dirty="0" smtClean="0"/>
              <a:t>		:</a:t>
            </a:r>
            <a:endParaRPr lang="es-CO" sz="2000" dirty="0"/>
          </a:p>
          <a:p>
            <a:pPr marL="0" indent="0">
              <a:buNone/>
            </a:pPr>
            <a:r>
              <a:rPr lang="es-CO" sz="2000" dirty="0" smtClean="0"/>
              <a:t>		:</a:t>
            </a:r>
            <a:endParaRPr lang="es-CO" sz="2000" dirty="0"/>
          </a:p>
          <a:p>
            <a:pPr marL="0" indent="0">
              <a:buNone/>
            </a:pPr>
            <a:r>
              <a:rPr lang="es-CO" sz="2000" b="1" dirty="0" err="1"/>
              <a:t>else</a:t>
            </a:r>
            <a:endParaRPr lang="es-CO" sz="2000" b="1" dirty="0"/>
          </a:p>
          <a:p>
            <a:pPr marL="0" indent="0">
              <a:buNone/>
            </a:pPr>
            <a:r>
              <a:rPr lang="es-CO" sz="2000" dirty="0" smtClean="0"/>
              <a:t>	sentencias</a:t>
            </a:r>
            <a:endParaRPr lang="es-CO" sz="2000" dirty="0"/>
          </a:p>
          <a:p>
            <a:pPr marL="0" indent="0">
              <a:buNone/>
            </a:pPr>
            <a:r>
              <a:rPr lang="es-CO" sz="2000" b="1" dirty="0" err="1"/>
              <a:t>endif</a:t>
            </a:r>
            <a:endParaRPr lang="es-CO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3422483" cy="1338241"/>
          </a:xfrm>
        </p:spPr>
        <p:txBody>
          <a:bodyPr>
            <a:normAutofit/>
          </a:bodyPr>
          <a:lstStyle/>
          <a:p>
            <a:pPr algn="ctr"/>
            <a:r>
              <a:rPr lang="es-CO" sz="6600" dirty="0" smtClean="0"/>
              <a:t>IF</a:t>
            </a:r>
            <a:endParaRPr lang="es-CO" sz="6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504" y="1435100"/>
            <a:ext cx="3744416" cy="46910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Ejemplos</a:t>
            </a:r>
            <a:endParaRPr lang="en-US" sz="28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if </a:t>
            </a:r>
            <a:r>
              <a:rPr lang="en-US" sz="2000" dirty="0"/>
              <a:t>(</a:t>
            </a:r>
            <a:r>
              <a:rPr lang="en-US" sz="2000" dirty="0" smtClean="0"/>
              <a:t>x &lt; </a:t>
            </a:r>
            <a:r>
              <a:rPr lang="en-US" sz="2000" dirty="0"/>
              <a:t>0) x = -</a:t>
            </a:r>
            <a:r>
              <a:rPr lang="en-US" sz="2000" dirty="0" smtClean="0"/>
              <a:t>x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s-CO" sz="2000" b="1" dirty="0" err="1"/>
              <a:t>if</a:t>
            </a:r>
            <a:r>
              <a:rPr lang="es-CO" sz="2000" b="1" dirty="0"/>
              <a:t> </a:t>
            </a:r>
            <a:r>
              <a:rPr lang="es-CO" sz="2000" dirty="0"/>
              <a:t>(x &gt;= y) </a:t>
            </a:r>
            <a:r>
              <a:rPr lang="es-CO" sz="2000" b="1" dirty="0" err="1"/>
              <a:t>then</a:t>
            </a:r>
            <a:endParaRPr lang="es-CO" sz="2000" b="1" dirty="0"/>
          </a:p>
          <a:p>
            <a:r>
              <a:rPr lang="es-CO" sz="2000" dirty="0" smtClean="0"/>
              <a:t>	</a:t>
            </a:r>
            <a:r>
              <a:rPr lang="es-CO" sz="2000" dirty="0" err="1" smtClean="0"/>
              <a:t>write</a:t>
            </a:r>
            <a:r>
              <a:rPr lang="es-CO" sz="2000" dirty="0"/>
              <a:t>(*,*) 'x es positivo y </a:t>
            </a:r>
            <a:r>
              <a:rPr lang="es-CO" sz="2000" dirty="0" smtClean="0"/>
              <a:t>	x </a:t>
            </a:r>
            <a:r>
              <a:rPr lang="es-CO" sz="2000" dirty="0"/>
              <a:t>&gt;= y'</a:t>
            </a:r>
          </a:p>
          <a:p>
            <a:r>
              <a:rPr lang="es-CO" sz="2000" b="1" dirty="0"/>
              <a:t> </a:t>
            </a:r>
            <a:r>
              <a:rPr lang="es-CO" sz="2000" b="1" dirty="0" smtClean="0"/>
              <a:t>     </a:t>
            </a:r>
            <a:r>
              <a:rPr lang="es-CO" sz="2000" b="1" dirty="0" err="1" smtClean="0"/>
              <a:t>else</a:t>
            </a:r>
            <a:endParaRPr lang="es-CO" sz="2000" b="1" dirty="0"/>
          </a:p>
          <a:p>
            <a:r>
              <a:rPr lang="es-CO" sz="2000" dirty="0" smtClean="0"/>
              <a:t>	</a:t>
            </a:r>
            <a:r>
              <a:rPr lang="es-CO" sz="2000" dirty="0" err="1" smtClean="0"/>
              <a:t>write</a:t>
            </a:r>
            <a:r>
              <a:rPr lang="es-CO" sz="2000" dirty="0"/>
              <a:t>(*,*) 'x es positivo </a:t>
            </a:r>
            <a:r>
              <a:rPr lang="es-CO" sz="2000" dirty="0" smtClean="0"/>
              <a:t>	pero</a:t>
            </a:r>
            <a:r>
              <a:rPr lang="es-CO" sz="2000" dirty="0"/>
              <a:t>, x &lt; y'</a:t>
            </a:r>
          </a:p>
          <a:p>
            <a:r>
              <a:rPr lang="es-CO" sz="2000" b="1" dirty="0" smtClean="0"/>
              <a:t>      </a:t>
            </a:r>
            <a:r>
              <a:rPr lang="es-CO" sz="2000" b="1" dirty="0" err="1" smtClean="0"/>
              <a:t>endif</a:t>
            </a:r>
            <a:endParaRPr lang="en-US" sz="2000" dirty="0" smtClean="0"/>
          </a:p>
          <a:p>
            <a:endParaRPr lang="en-US" sz="2000" dirty="0"/>
          </a:p>
          <a:p>
            <a:endParaRPr lang="es-CO" sz="2000" dirty="0"/>
          </a:p>
        </p:txBody>
      </p:sp>
    </p:spTree>
    <p:extLst>
      <p:ext uri="{BB962C8B-B14F-4D97-AF65-F5344CB8AC3E}">
        <p14:creationId xmlns="" xmlns:p14="http://schemas.microsoft.com/office/powerpoint/2010/main" val="264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if (x &gt; 0) then</a:t>
            </a:r>
          </a:p>
          <a:p>
            <a:pPr marL="0" indent="0">
              <a:buNone/>
            </a:pPr>
            <a:r>
              <a:rPr lang="en-US" dirty="0" smtClean="0"/>
              <a:t>	if (x &gt;= y) then</a:t>
            </a:r>
          </a:p>
          <a:p>
            <a:pPr marL="0" indent="0">
              <a:buNone/>
            </a:pPr>
            <a:r>
              <a:rPr lang="en-US" dirty="0" smtClean="0"/>
              <a:t>		write(*,*) 'x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y x &gt;= y'</a:t>
            </a:r>
          </a:p>
          <a:p>
            <a:pPr marL="0" indent="0">
              <a:buNone/>
            </a:pPr>
            <a:r>
              <a:rPr lang="en-US" dirty="0" smtClean="0"/>
              <a:t>	else</a:t>
            </a:r>
          </a:p>
          <a:p>
            <a:pPr marL="0" indent="0">
              <a:buNone/>
            </a:pPr>
            <a:r>
              <a:rPr lang="en-US" dirty="0" smtClean="0"/>
              <a:t>		write(*,*) 'x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, x &lt; y'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endif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elseif</a:t>
            </a:r>
            <a:r>
              <a:rPr lang="en-US" dirty="0" smtClean="0"/>
              <a:t> (x &lt; 0) then</a:t>
            </a:r>
          </a:p>
          <a:p>
            <a:pPr marL="0" indent="0">
              <a:buNone/>
            </a:pPr>
            <a:r>
              <a:rPr lang="en-US" dirty="0" smtClean="0"/>
              <a:t>	write(*,*) 'x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	write(*,*)</a:t>
            </a:r>
            <a:r>
              <a:rPr lang="es-CO" dirty="0"/>
              <a:t> 'x es cero'</a:t>
            </a:r>
          </a:p>
          <a:p>
            <a:pPr marL="0" indent="0">
              <a:buNone/>
            </a:pPr>
            <a:r>
              <a:rPr lang="es-CO" dirty="0" err="1"/>
              <a:t>endif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 smtClean="0"/>
              <a:t>IF Anidados</a:t>
            </a:r>
            <a:endParaRPr lang="es-CO" sz="4800" b="1" dirty="0"/>
          </a:p>
        </p:txBody>
      </p:sp>
      <p:sp>
        <p:nvSpPr>
          <p:cNvPr id="4" name="3 Rectángulo"/>
          <p:cNvSpPr/>
          <p:nvPr/>
        </p:nvSpPr>
        <p:spPr>
          <a:xfrm>
            <a:off x="1619672" y="2564904"/>
            <a:ext cx="5544616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0074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11188" y="4077072"/>
            <a:ext cx="7705228" cy="1656184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611560" y="2132856"/>
            <a:ext cx="7704856" cy="1296144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800" b="1" dirty="0"/>
              <a:t>Ciclos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4680520" cy="4525963"/>
          </a:xfrm>
        </p:spPr>
        <p:txBody>
          <a:bodyPr/>
          <a:lstStyle/>
          <a:p>
            <a:r>
              <a:rPr lang="es-CO" b="1" dirty="0" smtClean="0"/>
              <a:t>Ciclos-do</a:t>
            </a:r>
          </a:p>
          <a:p>
            <a:pPr marL="400050" lvl="1" indent="0">
              <a:buNone/>
            </a:pPr>
            <a:r>
              <a:rPr lang="es-CO" dirty="0"/>
              <a:t>El ciclo-do es usado para repetir un conjunto de sentencias una determinada </a:t>
            </a:r>
            <a:r>
              <a:rPr lang="es-CO" dirty="0" smtClean="0"/>
              <a:t>cantidad de</a:t>
            </a:r>
          </a:p>
          <a:p>
            <a:endParaRPr lang="es-CO" dirty="0"/>
          </a:p>
          <a:p>
            <a:r>
              <a:rPr lang="es-CO" b="1" dirty="0" smtClean="0"/>
              <a:t>Ciclos </a:t>
            </a:r>
            <a:r>
              <a:rPr lang="es-CO" b="1" dirty="0" err="1" smtClean="0"/>
              <a:t>while</a:t>
            </a:r>
            <a:endParaRPr lang="es-CO" b="1" dirty="0" smtClean="0"/>
          </a:p>
          <a:p>
            <a:pPr marL="457200" lvl="1" indent="0">
              <a:buNone/>
            </a:pPr>
            <a:r>
              <a:rPr lang="es-CO" dirty="0"/>
              <a:t>Las sentencias en el cuerpo serán repetidas mientras la condición en el ciclo </a:t>
            </a:r>
            <a:r>
              <a:rPr lang="es-CO" dirty="0" err="1"/>
              <a:t>while</a:t>
            </a:r>
            <a:r>
              <a:rPr lang="es-CO" dirty="0"/>
              <a:t> sea verdadera.</a:t>
            </a:r>
            <a:endParaRPr lang="es-CO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5220072" y="1639341"/>
            <a:ext cx="33123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 smtClean="0"/>
              <a:t>Sintaxis</a:t>
            </a:r>
          </a:p>
          <a:p>
            <a:pPr marL="0" indent="0">
              <a:buNone/>
            </a:pPr>
            <a:r>
              <a:rPr lang="es-CO" sz="2400" b="1" dirty="0"/>
              <a:t>do </a:t>
            </a:r>
            <a:r>
              <a:rPr lang="es-CO" sz="2400" dirty="0"/>
              <a:t>(</a:t>
            </a:r>
            <a:r>
              <a:rPr lang="es-CO" sz="2400" dirty="0" err="1"/>
              <a:t>expr</a:t>
            </a:r>
            <a:r>
              <a:rPr lang="es-CO" sz="2400" dirty="0"/>
              <a:t> lógica)</a:t>
            </a:r>
          </a:p>
          <a:p>
            <a:pPr marL="0" indent="0">
              <a:buNone/>
            </a:pPr>
            <a:r>
              <a:rPr lang="es-CO" sz="2400" dirty="0" smtClean="0"/>
              <a:t>	sentencias</a:t>
            </a:r>
            <a:endParaRPr lang="es-CO" sz="2400" dirty="0"/>
          </a:p>
          <a:p>
            <a:pPr marL="0" indent="0">
              <a:buNone/>
            </a:pPr>
            <a:r>
              <a:rPr lang="es-CO" sz="2400" b="1" dirty="0" err="1" smtClean="0"/>
              <a:t>end</a:t>
            </a:r>
            <a:r>
              <a:rPr lang="es-CO" sz="2400" b="1" dirty="0" smtClean="0"/>
              <a:t> do</a:t>
            </a:r>
          </a:p>
          <a:p>
            <a:pPr marL="0" indent="0">
              <a:buNone/>
            </a:pPr>
            <a:endParaRPr lang="es-CO" sz="2400" b="1" dirty="0"/>
          </a:p>
          <a:p>
            <a:pPr marL="0" indent="0">
              <a:buNone/>
            </a:pPr>
            <a:endParaRPr lang="es-CO" sz="2400" b="1" dirty="0" smtClean="0"/>
          </a:p>
          <a:p>
            <a:pPr marL="0" indent="0">
              <a:buNone/>
            </a:pPr>
            <a:r>
              <a:rPr lang="es-CO" sz="2400" b="1" dirty="0" smtClean="0"/>
              <a:t>do </a:t>
            </a:r>
            <a:r>
              <a:rPr lang="es-CO" sz="2400" b="1" dirty="0" err="1"/>
              <a:t>while</a:t>
            </a:r>
            <a:r>
              <a:rPr lang="es-CO" sz="2400" b="1" dirty="0"/>
              <a:t> </a:t>
            </a:r>
            <a:r>
              <a:rPr lang="es-CO" sz="2400" dirty="0"/>
              <a:t>(</a:t>
            </a:r>
            <a:r>
              <a:rPr lang="es-CO" sz="2400" dirty="0" err="1"/>
              <a:t>expr</a:t>
            </a:r>
            <a:r>
              <a:rPr lang="es-CO" sz="2400" dirty="0"/>
              <a:t> lógica)</a:t>
            </a:r>
          </a:p>
          <a:p>
            <a:pPr marL="0" indent="0">
              <a:buNone/>
            </a:pPr>
            <a:r>
              <a:rPr lang="es-CO" sz="2400" dirty="0" smtClean="0"/>
              <a:t>	sentencias</a:t>
            </a:r>
            <a:endParaRPr lang="es-CO" sz="2400" dirty="0"/>
          </a:p>
          <a:p>
            <a:pPr marL="0" indent="0">
              <a:buNone/>
            </a:pPr>
            <a:r>
              <a:rPr lang="es-CO" sz="2400" b="1" dirty="0" err="1"/>
              <a:t>end</a:t>
            </a:r>
            <a:r>
              <a:rPr lang="es-CO" sz="2400" b="1" dirty="0"/>
              <a:t> do</a:t>
            </a:r>
            <a:endParaRPr lang="es-CO" sz="2400" dirty="0"/>
          </a:p>
        </p:txBody>
      </p:sp>
    </p:spTree>
    <p:extLst>
      <p:ext uri="{BB962C8B-B14F-4D97-AF65-F5344CB8AC3E}">
        <p14:creationId xmlns="" xmlns:p14="http://schemas.microsoft.com/office/powerpoint/2010/main" val="11750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638</TotalTime>
  <Words>455</Words>
  <Application>Microsoft Office PowerPoint</Application>
  <PresentationFormat>Presentación en pantalla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Cartoné</vt:lpstr>
      <vt:lpstr>Programación General</vt:lpstr>
      <vt:lpstr>Estructura</vt:lpstr>
      <vt:lpstr>Declaración de Variables</vt:lpstr>
      <vt:lpstr>Operadores Básicos</vt:lpstr>
      <vt:lpstr>Variables</vt:lpstr>
      <vt:lpstr>Expresiones Lógicas</vt:lpstr>
      <vt:lpstr>IF</vt:lpstr>
      <vt:lpstr>IF Anidados</vt:lpstr>
      <vt:lpstr>Ciclos</vt:lpstr>
      <vt:lpstr>Ciclos Fortran</vt:lpstr>
      <vt:lpstr>Arreglos</vt:lpstr>
      <vt:lpstr>Subprogramas</vt:lpstr>
      <vt:lpstr>Subprogramas</vt:lpstr>
      <vt:lpstr>Subprogramas Ejemplos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 A Salazar G</dc:creator>
  <cp:lastModifiedBy>WinuE</cp:lastModifiedBy>
  <cp:revision>48</cp:revision>
  <dcterms:created xsi:type="dcterms:W3CDTF">2011-08-31T02:01:47Z</dcterms:created>
  <dcterms:modified xsi:type="dcterms:W3CDTF">2011-08-31T17:30:47Z</dcterms:modified>
</cp:coreProperties>
</file>